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43"/>
  </p:notesMasterIdLst>
  <p:handoutMasterIdLst>
    <p:handoutMasterId r:id="rId44"/>
  </p:handoutMasterIdLst>
  <p:sldIdLst>
    <p:sldId id="256" r:id="rId2"/>
    <p:sldId id="280" r:id="rId3"/>
    <p:sldId id="257" r:id="rId4"/>
    <p:sldId id="258" r:id="rId5"/>
    <p:sldId id="276" r:id="rId6"/>
    <p:sldId id="277" r:id="rId7"/>
    <p:sldId id="278" r:id="rId8"/>
    <p:sldId id="260" r:id="rId9"/>
    <p:sldId id="281" r:id="rId10"/>
    <p:sldId id="283" r:id="rId11"/>
    <p:sldId id="284" r:id="rId12"/>
    <p:sldId id="297" r:id="rId13"/>
    <p:sldId id="285" r:id="rId14"/>
    <p:sldId id="261" r:id="rId15"/>
    <p:sldId id="262" r:id="rId16"/>
    <p:sldId id="286" r:id="rId17"/>
    <p:sldId id="263" r:id="rId18"/>
    <p:sldId id="287" r:id="rId19"/>
    <p:sldId id="264" r:id="rId20"/>
    <p:sldId id="298" r:id="rId21"/>
    <p:sldId id="265" r:id="rId22"/>
    <p:sldId id="293" r:id="rId23"/>
    <p:sldId id="299" r:id="rId24"/>
    <p:sldId id="294" r:id="rId25"/>
    <p:sldId id="295" r:id="rId26"/>
    <p:sldId id="296" r:id="rId27"/>
    <p:sldId id="266" r:id="rId28"/>
    <p:sldId id="267" r:id="rId29"/>
    <p:sldId id="268" r:id="rId30"/>
    <p:sldId id="300" r:id="rId31"/>
    <p:sldId id="288" r:id="rId32"/>
    <p:sldId id="289" r:id="rId33"/>
    <p:sldId id="269" r:id="rId34"/>
    <p:sldId id="290" r:id="rId35"/>
    <p:sldId id="301" r:id="rId36"/>
    <p:sldId id="270" r:id="rId37"/>
    <p:sldId id="272" r:id="rId38"/>
    <p:sldId id="279" r:id="rId39"/>
    <p:sldId id="291" r:id="rId40"/>
    <p:sldId id="273" r:id="rId41"/>
    <p:sldId id="292" r:id="rId4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FF99"/>
    <a:srgbClr val="660066"/>
    <a:srgbClr val="FF5050"/>
    <a:srgbClr val="BBD2E9"/>
    <a:srgbClr val="990099"/>
    <a:srgbClr val="FD8D41"/>
    <a:srgbClr val="07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97" autoAdjust="0"/>
    <p:restoredTop sz="94660"/>
  </p:normalViewPr>
  <p:slideViewPr>
    <p:cSldViewPr>
      <p:cViewPr varScale="1">
        <p:scale>
          <a:sx n="74" d="100"/>
          <a:sy n="74" d="100"/>
        </p:scale>
        <p:origin x="-528" y="-24"/>
      </p:cViewPr>
      <p:guideLst>
        <p:guide orient="horz" pos="3888"/>
        <p:guide orient="horz" pos="1104"/>
        <p:guide pos="576"/>
        <p:guide pos="316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37.xml"/><Relationship Id="rId1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01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A780240-A408-4297-AF42-E801E8A3B9A8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MARKETING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53A1D49-672B-4E58-9911-252AE7C1F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2261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CHAPTER 01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F0F8FE1-9A4A-42DF-8BDF-5A81E6D1B9C0}" type="datetime1">
              <a:rPr lang="en-US"/>
              <a:pPr>
                <a:defRPr/>
              </a:pPr>
              <a:t>9/13/2012</a:t>
            </a:fld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/>
              <a:t>MARKETING</a:t>
            </a:r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B6BDF4-5921-46A3-BD71-A5C1EA784F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888702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CHAPTER 01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3D9856B0-F00C-4F1F-BC58-A67513D03575}" type="datetime1">
              <a:rPr lang="en-US" smtClean="0"/>
              <a:pPr/>
              <a:t>9/13/2012</a:t>
            </a:fld>
            <a:endParaRPr lang="en-US" smtClean="0"/>
          </a:p>
        </p:txBody>
      </p:sp>
      <p:sp>
        <p:nvSpPr>
          <p:cNvPr id="409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/>
              <a:t>MARKETING</a:t>
            </a:r>
          </a:p>
        </p:txBody>
      </p:sp>
      <p:sp>
        <p:nvSpPr>
          <p:cNvPr id="409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4F8B70-72CC-496F-8841-F2316D74EFF7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09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82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685800" cy="68580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3429000" y="6248400"/>
            <a:ext cx="5715000" cy="457200"/>
            <a:chOff x="2160" y="3936"/>
            <a:chExt cx="3600" cy="288"/>
          </a:xfrm>
        </p:grpSpPr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2535" y="3973"/>
              <a:ext cx="3225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2160" y="3936"/>
              <a:ext cx="35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r" defTabSz="1027113">
                <a:tabLst>
                  <a:tab pos="3889375" algn="r"/>
                </a:tabLst>
                <a:defRPr/>
              </a:pPr>
              <a:r>
                <a:rPr lang="en-US" sz="1400">
                  <a:solidFill>
                    <a:srgbClr val="000000"/>
                  </a:solidFill>
                  <a:latin typeface="Arial" pitchFamily="34" charset="0"/>
                </a:rPr>
                <a:t>© 2009 South-Western, Cengage Learning</a:t>
              </a:r>
            </a:p>
          </p:txBody>
        </p:sp>
        <p:sp>
          <p:nvSpPr>
            <p:cNvPr id="9" name="Rectangle 9"/>
            <p:cNvSpPr>
              <a:spLocks noChangeArrowheads="1"/>
            </p:cNvSpPr>
            <p:nvPr userDrawn="1"/>
          </p:nvSpPr>
          <p:spPr bwMode="auto">
            <a:xfrm>
              <a:off x="2304" y="3936"/>
              <a:ext cx="11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ctr" defTabSz="1027113">
                <a:tabLst>
                  <a:tab pos="3889375" algn="r"/>
                </a:tabLst>
                <a:defRPr/>
              </a:pPr>
              <a:r>
                <a:rPr lang="en-US" sz="14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</a:rPr>
                <a:t>MARKETING</a:t>
              </a:r>
              <a:endParaRPr lang="en-US" sz="140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0" y="6296025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0" y="2514600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8458200" y="0"/>
            <a:ext cx="685800" cy="6096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7772400" cy="3427413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1524000"/>
          </a:xfrm>
        </p:spPr>
        <p:txBody>
          <a:bodyPr/>
          <a:lstStyle>
            <a:lvl1pPr>
              <a:defRPr sz="4000">
                <a:solidFill>
                  <a:srgbClr val="00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4F83A-52CE-41E8-9147-D94C51894E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87661-06AF-4E2D-838F-367FC14DA5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5FE3D-99F5-4F2A-9230-69E8C9917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2F7A1-9F72-400D-81C0-6E00D28AF4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DC8C2-0741-4F9A-AFF5-B3C382FF3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E637A-E511-45D3-8992-E2408BA2A6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8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5FF70-DF6F-42C3-871C-1ED440DD24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D3532-B150-4BBB-BAEA-86A40C2285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2EB4B-F5DA-4024-8BC1-FA3359EAB7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3BCAD-BEB0-47A7-A26C-99B729DE3B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F3903-FBAE-42C1-BC32-EC18C2A38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 cstate="print"/>
          <a:srcRect t="16884"/>
          <a:stretch>
            <a:fillRect/>
          </a:stretch>
        </p:blipFill>
        <p:spPr bwMode="auto">
          <a:xfrm>
            <a:off x="0" y="0"/>
            <a:ext cx="914082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3429000" y="6248400"/>
            <a:ext cx="5715000" cy="457200"/>
            <a:chOff x="2160" y="3936"/>
            <a:chExt cx="3600" cy="288"/>
          </a:xfrm>
        </p:grpSpPr>
        <p:sp>
          <p:nvSpPr>
            <p:cNvPr id="84997" name="Line 5"/>
            <p:cNvSpPr>
              <a:spLocks noChangeShapeType="1"/>
            </p:cNvSpPr>
            <p:nvPr/>
          </p:nvSpPr>
          <p:spPr bwMode="auto">
            <a:xfrm>
              <a:off x="2535" y="3973"/>
              <a:ext cx="3225" cy="0"/>
            </a:xfrm>
            <a:prstGeom prst="line">
              <a:avLst/>
            </a:prstGeom>
            <a:noFill/>
            <a:ln w="762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4998" name="Rectangle 6"/>
            <p:cNvSpPr>
              <a:spLocks noChangeArrowheads="1"/>
            </p:cNvSpPr>
            <p:nvPr/>
          </p:nvSpPr>
          <p:spPr bwMode="auto">
            <a:xfrm>
              <a:off x="2160" y="3936"/>
              <a:ext cx="353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r" defTabSz="1027113">
                <a:tabLst>
                  <a:tab pos="3889375" algn="r"/>
                </a:tabLst>
                <a:defRPr/>
              </a:pPr>
              <a:r>
                <a:rPr lang="en-US" sz="1400">
                  <a:solidFill>
                    <a:srgbClr val="000000"/>
                  </a:solidFill>
                  <a:latin typeface="Arial" pitchFamily="34" charset="0"/>
                </a:rPr>
                <a:t>© 2009 South-Western, Cengage Learning</a:t>
              </a:r>
            </a:p>
          </p:txBody>
        </p:sp>
        <p:sp>
          <p:nvSpPr>
            <p:cNvPr id="84999" name="Rectangle 7"/>
            <p:cNvSpPr>
              <a:spLocks noChangeArrowheads="1"/>
            </p:cNvSpPr>
            <p:nvPr userDrawn="1"/>
          </p:nvSpPr>
          <p:spPr bwMode="auto">
            <a:xfrm>
              <a:off x="2304" y="3936"/>
              <a:ext cx="115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b"/>
            <a:lstStyle/>
            <a:p>
              <a:pPr algn="ctr" defTabSz="1027113">
                <a:tabLst>
                  <a:tab pos="3889375" algn="r"/>
                </a:tabLst>
                <a:defRPr/>
              </a:pPr>
              <a:r>
                <a:rPr lang="en-US" sz="1400" b="1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pitchFamily="34" charset="0"/>
                </a:rPr>
                <a:t>MARKETING</a:t>
              </a:r>
              <a:endParaRPr lang="en-US" sz="140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8500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320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2800" i="1">
                <a:solidFill>
                  <a:schemeClr val="folHlink"/>
                </a:solidFill>
              </a:defRPr>
            </a:lvl1pPr>
          </a:lstStyle>
          <a:p>
            <a:pPr>
              <a:defRPr/>
            </a:pPr>
            <a:r>
              <a:rPr lang="en-US"/>
              <a:t>Chapter 1</a:t>
            </a:r>
          </a:p>
        </p:txBody>
      </p:sp>
      <p:sp>
        <p:nvSpPr>
          <p:cNvPr id="85001" name="Rectangle 9"/>
          <p:cNvSpPr>
            <a:spLocks noChangeArrowheads="1"/>
          </p:cNvSpPr>
          <p:nvPr/>
        </p:nvSpPr>
        <p:spPr bwMode="auto">
          <a:xfrm>
            <a:off x="0" y="0"/>
            <a:ext cx="685800" cy="68580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5002" name="Line 10"/>
          <p:cNvSpPr>
            <a:spLocks noChangeShapeType="1"/>
          </p:cNvSpPr>
          <p:nvPr/>
        </p:nvSpPr>
        <p:spPr bwMode="auto">
          <a:xfrm>
            <a:off x="0" y="6296025"/>
            <a:ext cx="1371600" cy="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5003" name="Rectangle 11"/>
          <p:cNvSpPr>
            <a:spLocks noChangeArrowheads="1"/>
          </p:cNvSpPr>
          <p:nvPr/>
        </p:nvSpPr>
        <p:spPr bwMode="auto">
          <a:xfrm>
            <a:off x="0" y="1752600"/>
            <a:ext cx="4570413" cy="109538"/>
          </a:xfrm>
          <a:prstGeom prst="rect">
            <a:avLst/>
          </a:prstGeom>
          <a:gradFill rotWithShape="0">
            <a:gsLst>
              <a:gs pos="0">
                <a:srgbClr val="66C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5005" name="Rectangle 13"/>
          <p:cNvSpPr>
            <a:spLocks noChangeArrowheads="1"/>
          </p:cNvSpPr>
          <p:nvPr/>
        </p:nvSpPr>
        <p:spPr bwMode="auto">
          <a:xfrm>
            <a:off x="8458200" y="0"/>
            <a:ext cx="685800" cy="609600"/>
          </a:xfrm>
          <a:prstGeom prst="rect">
            <a:avLst/>
          </a:prstGeom>
          <a:solidFill>
            <a:srgbClr val="B9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500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200" y="0"/>
            <a:ext cx="68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B2F08E9D-1BC7-45C4-ADB6-0F4583497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 bldLvl="5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49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49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49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49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49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3F7EBD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339725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027113" indent="-3413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370013" indent="-3413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1712913" indent="-3413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1701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6273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0845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541713" indent="-34131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9359AB-C4FC-46D1-8E05-B54CA9CC475E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3075" name="Rectangle 14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MARKETING TODAY</a:t>
            </a:r>
            <a:br>
              <a:rPr lang="en-US" smtClean="0"/>
            </a:br>
            <a:r>
              <a:rPr lang="en-US" smtClean="0"/>
              <a:t>AND TOMORROW</a:t>
            </a:r>
          </a:p>
        </p:txBody>
      </p:sp>
      <p:sp>
        <p:nvSpPr>
          <p:cNvPr id="307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685800" y="2743200"/>
            <a:ext cx="8229600" cy="3427413"/>
          </a:xfrm>
        </p:spPr>
        <p:txBody>
          <a:bodyPr/>
          <a:lstStyle/>
          <a:p>
            <a:pPr marL="909638" indent="-909638" eaLnBrk="1" hangingPunct="1"/>
            <a:r>
              <a:rPr lang="en-US" b="1" smtClean="0">
                <a:solidFill>
                  <a:schemeClr val="accent2"/>
                </a:solidFill>
              </a:rPr>
              <a:t>1-1	</a:t>
            </a:r>
            <a:r>
              <a:rPr lang="en-US" smtClean="0"/>
              <a:t>What Is Marketing?</a:t>
            </a:r>
          </a:p>
          <a:p>
            <a:pPr marL="909638" indent="-909638" eaLnBrk="1" hangingPunct="1"/>
            <a:r>
              <a:rPr lang="en-US" b="1" smtClean="0">
                <a:solidFill>
                  <a:schemeClr val="accent2"/>
                </a:solidFill>
              </a:rPr>
              <a:t>1-2	</a:t>
            </a:r>
            <a:r>
              <a:rPr lang="en-US" smtClean="0"/>
              <a:t>Businesses Need Marketing</a:t>
            </a:r>
          </a:p>
          <a:p>
            <a:pPr marL="909638" indent="-909638" eaLnBrk="1" hangingPunct="1"/>
            <a:r>
              <a:rPr lang="en-US" b="1" smtClean="0">
                <a:solidFill>
                  <a:schemeClr val="accent2"/>
                </a:solidFill>
              </a:rPr>
              <a:t>1-3	</a:t>
            </a:r>
            <a:r>
              <a:rPr lang="en-US" smtClean="0"/>
              <a:t>Understanding the Marketing Concept</a:t>
            </a:r>
          </a:p>
          <a:p>
            <a:pPr marL="909638" indent="-909638" eaLnBrk="1" hangingPunct="1"/>
            <a:r>
              <a:rPr lang="en-US" b="1" smtClean="0">
                <a:solidFill>
                  <a:schemeClr val="accent2"/>
                </a:solidFill>
              </a:rPr>
              <a:t>1-4	</a:t>
            </a:r>
            <a:r>
              <a:rPr lang="en-US" smtClean="0"/>
              <a:t>The Changing Role of Marketing </a:t>
            </a:r>
          </a:p>
        </p:txBody>
      </p:sp>
      <p:sp>
        <p:nvSpPr>
          <p:cNvPr id="3078" name="AutoShape 9"/>
          <p:cNvSpPr>
            <a:spLocks noChangeArrowheads="1"/>
          </p:cNvSpPr>
          <p:nvPr/>
        </p:nvSpPr>
        <p:spPr bwMode="auto">
          <a:xfrm>
            <a:off x="152400" y="152400"/>
            <a:ext cx="1371600" cy="11430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CHAPTER</a:t>
            </a:r>
            <a:r>
              <a:rPr lang="en-US" sz="3200" b="1">
                <a:solidFill>
                  <a:schemeClr val="bg1"/>
                </a:solidFill>
              </a:rPr>
              <a:t/>
            </a:r>
            <a:br>
              <a:rPr lang="en-US" sz="3200" b="1">
                <a:solidFill>
                  <a:schemeClr val="bg1"/>
                </a:solidFill>
              </a:rPr>
            </a:br>
            <a:r>
              <a:rPr lang="en-US" sz="4400" b="1">
                <a:solidFill>
                  <a:schemeClr val="bg1"/>
                </a:solidFill>
              </a:rPr>
              <a:t>1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9 Marketing Functions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458200" cy="4343400"/>
          </a:xfrm>
        </p:spPr>
        <p:txBody>
          <a:bodyPr/>
          <a:lstStyle/>
          <a:p>
            <a:pPr eaLnBrk="1" hangingPunct="1"/>
            <a:r>
              <a:rPr lang="en-US" smtClean="0"/>
              <a:t>Pricing</a:t>
            </a:r>
          </a:p>
          <a:p>
            <a:pPr lvl="1" eaLnBrk="1" hangingPunct="1"/>
            <a:r>
              <a:rPr lang="en-US" sz="2600" smtClean="0"/>
              <a:t>Establish and Communicate value of product/service to prospective customers</a:t>
            </a:r>
            <a:r>
              <a:rPr lang="en-US" smtClean="0"/>
              <a:t/>
            </a:r>
            <a:br>
              <a:rPr lang="en-US" smtClean="0"/>
            </a:br>
            <a:endParaRPr lang="en-US" sz="600" smtClean="0"/>
          </a:p>
          <a:p>
            <a:pPr eaLnBrk="1" hangingPunct="1"/>
            <a:r>
              <a:rPr lang="en-US" smtClean="0"/>
              <a:t>Promotion</a:t>
            </a:r>
          </a:p>
          <a:p>
            <a:pPr lvl="1" eaLnBrk="1" hangingPunct="1"/>
            <a:r>
              <a:rPr lang="en-US" sz="2600" smtClean="0"/>
              <a:t>Communicate product info through advertising &amp; other promo methods to encourage purchases</a:t>
            </a:r>
            <a:r>
              <a:rPr lang="en-US" smtClean="0"/>
              <a:t/>
            </a:r>
            <a:br>
              <a:rPr lang="en-US" smtClean="0"/>
            </a:br>
            <a:endParaRPr lang="en-US" sz="600" smtClean="0"/>
          </a:p>
          <a:p>
            <a:pPr eaLnBrk="1" hangingPunct="1"/>
            <a:r>
              <a:rPr lang="en-US" smtClean="0"/>
              <a:t>Selling</a:t>
            </a:r>
          </a:p>
          <a:p>
            <a:pPr lvl="1" eaLnBrk="1" hangingPunct="1"/>
            <a:r>
              <a:rPr lang="en-US" sz="2600" smtClean="0"/>
              <a:t>Direct personal communication to assess customer needs &amp; satisfy them with appropriate product.</a:t>
            </a:r>
          </a:p>
        </p:txBody>
      </p:sp>
      <p:sp>
        <p:nvSpPr>
          <p:cNvPr id="1229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C1E94BE-340B-4ED1-8F94-71460613C44C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9 Marketing Functions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229600" cy="4495800"/>
          </a:xfrm>
        </p:spPr>
        <p:txBody>
          <a:bodyPr/>
          <a:lstStyle/>
          <a:p>
            <a:pPr eaLnBrk="1" hangingPunct="1"/>
            <a:r>
              <a:rPr lang="en-US" smtClean="0"/>
              <a:t>Marketing Information Management</a:t>
            </a:r>
          </a:p>
          <a:p>
            <a:pPr lvl="1" eaLnBrk="1" hangingPunct="1"/>
            <a:r>
              <a:rPr lang="en-US" sz="2600" smtClean="0"/>
              <a:t>Obtain, manage &amp; use market info to improve decision-making and marketing performances </a:t>
            </a:r>
            <a:r>
              <a:rPr lang="en-US" smtClean="0"/>
              <a:t/>
            </a:r>
            <a:br>
              <a:rPr lang="en-US" smtClean="0"/>
            </a:br>
            <a:endParaRPr lang="en-US" sz="600" smtClean="0"/>
          </a:p>
          <a:p>
            <a:pPr eaLnBrk="1" hangingPunct="1"/>
            <a:r>
              <a:rPr lang="en-US" smtClean="0"/>
              <a:t>Financing </a:t>
            </a:r>
          </a:p>
          <a:p>
            <a:pPr lvl="1" eaLnBrk="1" hangingPunct="1"/>
            <a:r>
              <a:rPr lang="en-US" sz="2600" smtClean="0"/>
              <a:t>Budget and provide financial assistance to customers to help them make purchases</a:t>
            </a:r>
            <a:r>
              <a:rPr lang="en-US" smtClean="0"/>
              <a:t/>
            </a:r>
            <a:br>
              <a:rPr lang="en-US" smtClean="0"/>
            </a:br>
            <a:r>
              <a:rPr lang="en-US" sz="600" smtClean="0"/>
              <a:t>	</a:t>
            </a:r>
          </a:p>
          <a:p>
            <a:pPr eaLnBrk="1" hangingPunct="1"/>
            <a:r>
              <a:rPr lang="en-US" smtClean="0"/>
              <a:t>Risk Management</a:t>
            </a:r>
          </a:p>
          <a:p>
            <a:pPr lvl="1" eaLnBrk="1" hangingPunct="1"/>
            <a:r>
              <a:rPr lang="en-US" sz="2600" smtClean="0"/>
              <a:t>Provide security for products, personnel and customers &amp; reduce risks in marketing activities</a:t>
            </a:r>
          </a:p>
        </p:txBody>
      </p:sp>
      <p:sp>
        <p:nvSpPr>
          <p:cNvPr id="1331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85EDE9B-2E58-4012-8E4E-8C4D24AA1D0F}" type="slidenum">
              <a:rPr lang="en-US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Checkpoint ~ Page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3429000" cy="4114800"/>
          </a:xfrm>
        </p:spPr>
        <p:txBody>
          <a:bodyPr/>
          <a:lstStyle/>
          <a:p>
            <a:r>
              <a:rPr lang="en-US" dirty="0" smtClean="0"/>
              <a:t>Which of the </a:t>
            </a:r>
            <a:br>
              <a:rPr lang="en-US" dirty="0" smtClean="0"/>
            </a:br>
            <a:r>
              <a:rPr lang="en-US" dirty="0" smtClean="0"/>
              <a:t>9 functions occurs when </a:t>
            </a:r>
            <a:br>
              <a:rPr lang="en-US" dirty="0" smtClean="0"/>
            </a:br>
            <a:r>
              <a:rPr lang="en-US" dirty="0" smtClean="0"/>
              <a:t>a product is developed and sold?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32F7A1-9F72-400D-81C0-6E00D28AF4D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4495800" y="1752600"/>
            <a:ext cx="4424363" cy="4067175"/>
            <a:chOff x="2832" y="1104"/>
            <a:chExt cx="2787" cy="2562"/>
          </a:xfrm>
        </p:grpSpPr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2832" y="1104"/>
              <a:ext cx="2787" cy="768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2832" y="1104"/>
              <a:ext cx="2787" cy="2562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000" y="1248"/>
              <a:ext cx="2452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91440">
              <a:spAutoFit/>
            </a:bodyPr>
            <a:lstStyle/>
            <a:p>
              <a:pPr marL="227013" indent="-227013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b="1">
                  <a:solidFill>
                    <a:schemeClr val="accent2"/>
                  </a:solidFill>
                  <a:latin typeface="Arial" pitchFamily="34" charset="0"/>
                </a:rPr>
                <a:t>MARKETING FUNCTIONS</a:t>
              </a:r>
            </a:p>
          </p:txBody>
        </p:sp>
      </p:grp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4497388" y="2501900"/>
            <a:ext cx="4416425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Market planning</a:t>
            </a:r>
          </a:p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Product/service management</a:t>
            </a:r>
          </a:p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Distribution</a:t>
            </a:r>
          </a:p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Pricing</a:t>
            </a:r>
          </a:p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Promotion</a:t>
            </a:r>
          </a:p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Selling</a:t>
            </a:r>
          </a:p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Marketing-information management</a:t>
            </a:r>
          </a:p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Financing</a:t>
            </a:r>
          </a:p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Risk management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Judgment Call ~ Page 8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What other examples of misleading or inappropriate marketing have you experienced?  How did you feel about the product and company?</a:t>
            </a:r>
          </a:p>
          <a:p>
            <a:pPr lvl="3"/>
            <a:endParaRPr lang="en-US" smtClean="0"/>
          </a:p>
          <a:p>
            <a:r>
              <a:rPr lang="en-US" smtClean="0"/>
              <a:t>What can people do to discourage misuse of marketing when they encounter it?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3E14C0B-FCEF-4280-B920-F966BE19E2F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357DA4A-F0C2-4396-81B8-16E000FCA90A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Defining Marketing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305800" cy="4419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Marketing is the </a:t>
            </a:r>
            <a:r>
              <a:rPr lang="en-US" i="1" u="sng" dirty="0" smtClean="0">
                <a:solidFill>
                  <a:schemeClr val="accent5">
                    <a:lumMod val="50000"/>
                  </a:schemeClr>
                </a:solidFill>
              </a:rPr>
              <a:t>creation</a:t>
            </a:r>
            <a:r>
              <a:rPr lang="en-US" dirty="0" smtClean="0"/>
              <a:t> and </a:t>
            </a:r>
            <a:r>
              <a:rPr lang="en-US" i="1" u="sng" dirty="0" smtClean="0">
                <a:solidFill>
                  <a:srgbClr val="00B050"/>
                </a:solidFill>
              </a:rPr>
              <a:t>maintenance</a:t>
            </a:r>
            <a:r>
              <a:rPr lang="en-US" dirty="0" smtClean="0"/>
              <a:t> of </a:t>
            </a:r>
            <a:r>
              <a:rPr lang="en-US" i="1" u="sng" dirty="0" smtClean="0">
                <a:solidFill>
                  <a:schemeClr val="bg2">
                    <a:lumMod val="75000"/>
                  </a:schemeClr>
                </a:solidFill>
              </a:rPr>
              <a:t>satisfying</a:t>
            </a:r>
            <a:r>
              <a:rPr lang="en-US" dirty="0" smtClean="0"/>
              <a:t> </a:t>
            </a:r>
            <a:r>
              <a:rPr lang="en-US" i="1" u="sng" dirty="0" smtClean="0">
                <a:solidFill>
                  <a:srgbClr val="FF0000"/>
                </a:solidFill>
              </a:rPr>
              <a:t>exchange relationships.</a:t>
            </a:r>
            <a:r>
              <a:rPr lang="en-US" dirty="0" smtClean="0"/>
              <a:t> </a:t>
            </a:r>
            <a:r>
              <a:rPr lang="en-US" sz="2000" dirty="0" smtClean="0"/>
              <a:t>(Page 9)</a:t>
            </a:r>
          </a:p>
          <a:p>
            <a:pPr lvl="2" eaLnBrk="1" hangingPunct="1"/>
            <a:r>
              <a:rPr lang="en-US" sz="1800" b="1" dirty="0" smtClean="0"/>
              <a:t>Creation ~ </a:t>
            </a:r>
            <a:r>
              <a:rPr lang="en-US" sz="1800" dirty="0" smtClean="0"/>
              <a:t>Product development (service)</a:t>
            </a:r>
          </a:p>
          <a:p>
            <a:pPr lvl="2"/>
            <a:r>
              <a:rPr lang="en-US" sz="1800" b="1" dirty="0" smtClean="0"/>
              <a:t>Maintenance  ~ </a:t>
            </a:r>
            <a:r>
              <a:rPr lang="en-US" sz="1800" dirty="0" smtClean="0"/>
              <a:t>Daily business operations</a:t>
            </a:r>
          </a:p>
          <a:p>
            <a:pPr lvl="2"/>
            <a:r>
              <a:rPr lang="en-US" sz="1800" b="1" dirty="0" smtClean="0"/>
              <a:t>Satisfying  ~ </a:t>
            </a:r>
            <a:r>
              <a:rPr lang="en-US" sz="1800" dirty="0" smtClean="0"/>
              <a:t>Meets the needs of both businesses and customers </a:t>
            </a:r>
          </a:p>
          <a:p>
            <a:pPr lvl="2"/>
            <a:r>
              <a:rPr lang="en-US" sz="1800" b="1" dirty="0" smtClean="0"/>
              <a:t>Relationships ~ </a:t>
            </a:r>
            <a:r>
              <a:rPr lang="en-US" sz="1800" dirty="0" smtClean="0"/>
              <a:t>Both parties receive something of value</a:t>
            </a:r>
          </a:p>
          <a:p>
            <a:pPr lvl="2"/>
            <a:endParaRPr lang="en-US" sz="1800" dirty="0" smtClean="0"/>
          </a:p>
          <a:p>
            <a:pPr eaLnBrk="1" hangingPunct="1">
              <a:defRPr/>
            </a:pPr>
            <a:r>
              <a:rPr lang="en-US" sz="2400" dirty="0" smtClean="0"/>
              <a:t>Marketing ≠ Advertising!</a:t>
            </a:r>
          </a:p>
          <a:p>
            <a:pPr eaLnBrk="1" hangingPunct="1">
              <a:defRPr/>
            </a:pPr>
            <a:r>
              <a:rPr lang="en-US" sz="2400" dirty="0" smtClean="0"/>
              <a:t>Marketing </a:t>
            </a:r>
            <a:r>
              <a:rPr lang="en-US" sz="2400" b="1" u="sng" dirty="0" smtClean="0"/>
              <a:t>INCLUDES</a:t>
            </a:r>
            <a:r>
              <a:rPr lang="en-US" sz="2400" dirty="0" smtClean="0"/>
              <a:t> Advertising…</a:t>
            </a:r>
          </a:p>
          <a:p>
            <a:pPr eaLnBrk="1" hangingPunct="1">
              <a:defRPr/>
            </a:pPr>
            <a:r>
              <a:rPr lang="en-US" sz="2400" dirty="0" smtClean="0"/>
              <a:t>Many marketing activities are completed before the product is ready to be sold or advertised.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19ED5BA-75B8-491E-9BA4-F427E6B1C4C9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BUSINESSES </a:t>
            </a:r>
            <a:br>
              <a:rPr lang="en-US" smtClean="0"/>
            </a:br>
            <a:r>
              <a:rPr lang="en-US" smtClean="0"/>
              <a:t>NEED MARKETING 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chemeClr val="folHlink"/>
                </a:solidFill>
              </a:rPr>
              <a:t>GOALS</a:t>
            </a:r>
          </a:p>
          <a:p>
            <a:pPr eaLnBrk="1" hangingPunct="1"/>
            <a:r>
              <a:rPr lang="en-US" smtClean="0"/>
              <a:t>Explain why businesses need marketing.</a:t>
            </a:r>
          </a:p>
          <a:p>
            <a:pPr eaLnBrk="1" hangingPunct="1"/>
            <a:r>
              <a:rPr lang="en-US" smtClean="0"/>
              <a:t>Understand how marketing developed as a part of business.</a:t>
            </a:r>
          </a:p>
          <a:p>
            <a:pPr eaLnBrk="1" hangingPunct="1"/>
            <a:r>
              <a:rPr lang="en-US" smtClean="0"/>
              <a:t>Describe the functions of business.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1-2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Marketing Matters ~ Page 11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001000" cy="4267200"/>
          </a:xfrm>
        </p:spPr>
        <p:txBody>
          <a:bodyPr/>
          <a:lstStyle/>
          <a:p>
            <a:r>
              <a:rPr lang="en-US" smtClean="0"/>
              <a:t>Think of some marketing activities and how they were performed 100 years ago.</a:t>
            </a:r>
          </a:p>
          <a:p>
            <a:r>
              <a:rPr lang="en-US" smtClean="0"/>
              <a:t>Discuss how those activities would be performed today.</a:t>
            </a:r>
          </a:p>
          <a:p>
            <a:r>
              <a:rPr lang="en-US" smtClean="0"/>
              <a:t>Consider all </a:t>
            </a:r>
            <a:br>
              <a:rPr lang="en-US" smtClean="0"/>
            </a:br>
            <a:r>
              <a:rPr lang="en-US" smtClean="0"/>
              <a:t>9 Functions of </a:t>
            </a:r>
            <a:br>
              <a:rPr lang="en-US" smtClean="0"/>
            </a:br>
            <a:r>
              <a:rPr lang="en-US" smtClean="0"/>
              <a:t>Marketing.</a:t>
            </a: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85800" y="6172200"/>
            <a:ext cx="3505200" cy="609600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63A16A7-DEED-43A6-9617-33DFA891FE1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7414" name="Picture 4" descr="http://www.usatourist.com/maps/specialty/citi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505200"/>
            <a:ext cx="4953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671B95-A89F-419A-B867-B441100417B0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Need for Marketing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</p:spPr>
        <p:txBody>
          <a:bodyPr/>
          <a:lstStyle/>
          <a:p>
            <a:pPr eaLnBrk="1" hangingPunct="1"/>
            <a:r>
              <a:rPr lang="en-US" smtClean="0"/>
              <a:t>Past </a:t>
            </a:r>
          </a:p>
          <a:p>
            <a:pPr lvl="1" eaLnBrk="1" hangingPunct="1"/>
            <a:r>
              <a:rPr lang="en-US" smtClean="0"/>
              <a:t>Simple set of activities to attract interest &amp; help sell the products.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Present</a:t>
            </a:r>
          </a:p>
          <a:p>
            <a:pPr lvl="1" eaLnBrk="1" hangingPunct="1"/>
            <a:r>
              <a:rPr lang="en-US" smtClean="0"/>
              <a:t>Executives know that marketing must be carefully planned &amp; coordinated w/ other business activities to be completely effective.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72DF38-B642-4CCB-98D1-A9A7923767D5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Need for Marketing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eaLnBrk="1" hangingPunct="1"/>
            <a:r>
              <a:rPr lang="en-US" smtClean="0"/>
              <a:t>Why does a business need marketing if it has a good product?</a:t>
            </a:r>
          </a:p>
          <a:p>
            <a:pPr lvl="1" eaLnBrk="1" hangingPunct="1"/>
            <a:r>
              <a:rPr lang="en-US" sz="2600" smtClean="0"/>
              <a:t>What is the product?</a:t>
            </a:r>
          </a:p>
          <a:p>
            <a:pPr lvl="1" eaLnBrk="1" hangingPunct="1"/>
            <a:r>
              <a:rPr lang="en-US" sz="2600" smtClean="0"/>
              <a:t>Where is the product? How do I get there?</a:t>
            </a:r>
          </a:p>
          <a:p>
            <a:pPr lvl="1" eaLnBrk="1" hangingPunct="1"/>
            <a:r>
              <a:rPr lang="en-US" sz="2600" smtClean="0"/>
              <a:t>How much is the product? Is this a good value?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Helps reach more customers, do so more cost efficiently and reach higher profits.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6806779-F2D5-43D3-8296-C9AB26053601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Development of </a:t>
            </a:r>
            <a:br>
              <a:rPr lang="en-US" smtClean="0"/>
            </a:br>
            <a:r>
              <a:rPr lang="en-US" smtClean="0"/>
              <a:t>Marketing in Business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3058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u="sng" dirty="0" smtClean="0"/>
              <a:t>Self-Sufficient</a:t>
            </a:r>
          </a:p>
          <a:p>
            <a:pPr marL="742950" lvl="1" indent="-285750" eaLnBrk="1" hangingPunct="1">
              <a:lnSpc>
                <a:spcPct val="90000"/>
              </a:lnSpc>
            </a:pPr>
            <a:r>
              <a:rPr lang="en-US" sz="2400" dirty="0" smtClean="0"/>
              <a:t>Do not rely on others for things you need to survive</a:t>
            </a:r>
          </a:p>
          <a:p>
            <a:pPr marL="1085850" lvl="2" indent="-285750" eaLnBrk="1" hangingPunct="1">
              <a:lnSpc>
                <a:spcPct val="90000"/>
              </a:lnSpc>
            </a:pPr>
            <a:r>
              <a:rPr lang="en-US" sz="1800" dirty="0" smtClean="0"/>
              <a:t>Find or produce the food and materials needed for their families</a:t>
            </a:r>
          </a:p>
          <a:p>
            <a:pPr marL="1085850" lvl="2" indent="-285750" eaLnBrk="1" hangingPunct="1">
              <a:lnSpc>
                <a:spcPct val="90000"/>
              </a:lnSpc>
            </a:pPr>
            <a:r>
              <a:rPr lang="en-US" sz="1800" dirty="0" smtClean="0"/>
              <a:t>Good hunters, fisherman, farmers, etc</a:t>
            </a:r>
          </a:p>
          <a:p>
            <a:pPr marL="1085850" lvl="2" indent="-285750" eaLnBrk="1" hangingPunct="1">
              <a:lnSpc>
                <a:spcPct val="90000"/>
              </a:lnSpc>
            </a:pPr>
            <a:r>
              <a:rPr lang="en-US" sz="1800" dirty="0" smtClean="0"/>
              <a:t>Capable of producing shelter, clothing, etc</a:t>
            </a:r>
          </a:p>
          <a:p>
            <a:pPr marL="1085850" lvl="2" indent="-285750" eaLnBrk="1" hangingPunct="1">
              <a:lnSpc>
                <a:spcPct val="90000"/>
              </a:lnSpc>
            </a:pPr>
            <a:endParaRPr lang="en-US" sz="1600" dirty="0" smtClean="0"/>
          </a:p>
          <a:p>
            <a:pPr marL="742950" lvl="1" indent="-285750" eaLnBrk="1" hangingPunct="1">
              <a:lnSpc>
                <a:spcPct val="90000"/>
              </a:lnSpc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b="1" u="sng" dirty="0" smtClean="0"/>
              <a:t>Bartering</a:t>
            </a:r>
          </a:p>
          <a:p>
            <a:pPr marL="742950" lvl="1" indent="-285750" eaLnBrk="1" hangingPunct="1">
              <a:lnSpc>
                <a:spcPct val="90000"/>
              </a:lnSpc>
            </a:pPr>
            <a:r>
              <a:rPr lang="en-US" sz="2400" dirty="0" smtClean="0"/>
              <a:t>Trade/Exchange Products (Deer Meat for Grains)</a:t>
            </a:r>
          </a:p>
          <a:p>
            <a:pPr marL="1085850" lvl="2" indent="-285750" eaLnBrk="1" hangingPunct="1">
              <a:lnSpc>
                <a:spcPct val="90000"/>
              </a:lnSpc>
            </a:pPr>
            <a:r>
              <a:rPr lang="en-US" sz="2000" dirty="0" smtClean="0"/>
              <a:t>Good hunter but not good at farming</a:t>
            </a:r>
          </a:p>
          <a:p>
            <a:pPr marL="1085850" lvl="2" indent="-285750" eaLnBrk="1" hangingPunct="1">
              <a:lnSpc>
                <a:spcPct val="90000"/>
              </a:lnSpc>
            </a:pPr>
            <a:r>
              <a:rPr lang="en-US" sz="2000" dirty="0" smtClean="0"/>
              <a:t>Good at weaving clothes, but not good at hunting</a:t>
            </a:r>
          </a:p>
          <a:p>
            <a:pPr marL="1085850" lvl="2" indent="-285750" eaLnBrk="1" hangingPunct="1">
              <a:lnSpc>
                <a:spcPct val="90000"/>
              </a:lnSpc>
            </a:pPr>
            <a:r>
              <a:rPr lang="en-US" sz="2000" dirty="0" smtClean="0"/>
              <a:t>Each person has something of value to exchange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FD6BB5D-84CA-48CE-AB4B-0F05248232E0}" type="slidenum">
              <a:rPr lang="en-US"/>
              <a:pPr>
                <a:defRPr/>
              </a:pPr>
              <a:t>2</a:t>
            </a:fld>
            <a:endParaRPr lang="en-US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 r="2455"/>
          <a:stretch>
            <a:fillRect/>
          </a:stretch>
        </p:blipFill>
        <p:spPr bwMode="auto">
          <a:xfrm>
            <a:off x="5267325" y="609600"/>
            <a:ext cx="36322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5486400" y="1524000"/>
            <a:ext cx="3429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31775" indent="-231775">
              <a:spcBef>
                <a:spcPct val="20000"/>
              </a:spcBef>
            </a:pPr>
            <a:r>
              <a:rPr lang="en-US" sz="2000" b="1">
                <a:solidFill>
                  <a:schemeClr val="accent2"/>
                </a:solidFill>
                <a:latin typeface="Arial" pitchFamily="34" charset="0"/>
              </a:rPr>
              <a:t>Focus Questions: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pitchFamily="34" charset="0"/>
              </a:rPr>
              <a:t>What marketing activities are being demonstrated by Cargill in the advertisement?</a:t>
            </a:r>
            <a:br>
              <a:rPr lang="en-US" sz="2000">
                <a:latin typeface="Arial" pitchFamily="34" charset="0"/>
              </a:rPr>
            </a:br>
            <a:r>
              <a:rPr lang="en-US" sz="2000">
                <a:latin typeface="Arial" pitchFamily="34" charset="0"/>
              </a:rPr>
              <a:t> </a:t>
            </a:r>
          </a:p>
          <a:p>
            <a:pPr marL="231775" indent="-231775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000">
                <a:latin typeface="Arial" pitchFamily="34" charset="0"/>
              </a:rPr>
              <a:t>Why do you believe a large international company like Cargill is concerned about how to get products to consumers living in Central America?</a:t>
            </a:r>
          </a:p>
        </p:txBody>
      </p:sp>
      <p:sp>
        <p:nvSpPr>
          <p:cNvPr id="4102" name="Text Box 4"/>
          <p:cNvSpPr txBox="1">
            <a:spLocks noChangeArrowheads="1"/>
          </p:cNvSpPr>
          <p:nvPr/>
        </p:nvSpPr>
        <p:spPr bwMode="auto">
          <a:xfrm rot="-5400000">
            <a:off x="-1046956" y="4544219"/>
            <a:ext cx="3062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spAutoFit/>
          </a:bodyPr>
          <a:lstStyle/>
          <a:p>
            <a:r>
              <a:rPr lang="en-US" sz="1000">
                <a:latin typeface="Arial" pitchFamily="34" charset="0"/>
              </a:rPr>
              <a:t>AD PROVIDED WITH PERMISSION BY CARGILL.</a:t>
            </a:r>
            <a:br>
              <a:rPr lang="en-US" sz="1000">
                <a:latin typeface="Arial" pitchFamily="34" charset="0"/>
              </a:rPr>
            </a:br>
            <a:r>
              <a:rPr lang="en-US" sz="1000">
                <a:latin typeface="Arial" pitchFamily="34" charset="0"/>
              </a:rPr>
              <a:t>©2007 CARGILL, INCORPORATED.</a:t>
            </a:r>
          </a:p>
        </p:txBody>
      </p:sp>
      <p:pic>
        <p:nvPicPr>
          <p:cNvPr id="4103" name="Picture 5" descr="COP01_Cargill_touchedup"/>
          <p:cNvPicPr>
            <a:picLocks noChangeAspect="1" noChangeArrowheads="1"/>
          </p:cNvPicPr>
          <p:nvPr/>
        </p:nvPicPr>
        <p:blipFill>
          <a:blip r:embed="rId3" cstate="print"/>
          <a:srcRect l="368" t="974" r="185" b="696"/>
          <a:stretch>
            <a:fillRect/>
          </a:stretch>
        </p:blipFill>
        <p:spPr bwMode="auto">
          <a:xfrm>
            <a:off x="0" y="0"/>
            <a:ext cx="5410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6806779-F2D5-43D3-8296-C9AB26053601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Development of </a:t>
            </a:r>
            <a:br>
              <a:rPr lang="en-US" smtClean="0"/>
            </a:br>
            <a:r>
              <a:rPr lang="en-US" smtClean="0"/>
              <a:t>Marketing in Business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3058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u="sng" dirty="0" smtClean="0"/>
              <a:t>Specialization of labor</a:t>
            </a:r>
          </a:p>
          <a:p>
            <a:pPr marL="742950" lvl="1" indent="-285750" eaLnBrk="1" hangingPunct="1">
              <a:lnSpc>
                <a:spcPct val="90000"/>
              </a:lnSpc>
            </a:pPr>
            <a:r>
              <a:rPr lang="en-US" sz="2000" dirty="0" smtClean="0"/>
              <a:t>Can produce larger quantities of one product (one they are very skilled at) rather than trying to produce many different products</a:t>
            </a:r>
            <a:br>
              <a:rPr lang="en-US" sz="2000" dirty="0" smtClean="0"/>
            </a:b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b="1" u="sng" dirty="0" smtClean="0"/>
              <a:t>Money systems</a:t>
            </a:r>
          </a:p>
          <a:p>
            <a:pPr marL="742950" lvl="1" indent="-285750" eaLnBrk="1" hangingPunct="1">
              <a:lnSpc>
                <a:spcPct val="90000"/>
              </a:lnSpc>
            </a:pPr>
            <a:r>
              <a:rPr lang="en-US" sz="2000" dirty="0" smtClean="0"/>
              <a:t>Currency made easier exchanges.  (Deer Meat for $)</a:t>
            </a:r>
            <a:br>
              <a:rPr lang="en-US" sz="2000" dirty="0" smtClean="0"/>
            </a:b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b="1" u="sng" dirty="0" smtClean="0"/>
              <a:t>Central markets</a:t>
            </a:r>
          </a:p>
          <a:p>
            <a:pPr marL="742950" lvl="1" indent="-285750" eaLnBrk="1" hangingPunct="1">
              <a:lnSpc>
                <a:spcPct val="90000"/>
              </a:lnSpc>
            </a:pPr>
            <a:r>
              <a:rPr lang="en-US" sz="2000" dirty="0" smtClean="0"/>
              <a:t>More convenient locations: central travel spots (rivers / roads)</a:t>
            </a:r>
            <a:br>
              <a:rPr lang="en-US" sz="2000" dirty="0" smtClean="0"/>
            </a:b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b="1" u="sng" dirty="0" smtClean="0"/>
              <a:t>Other marketing activities</a:t>
            </a:r>
          </a:p>
          <a:p>
            <a:pPr marL="742950" lvl="1" indent="-285750" eaLnBrk="1" hangingPunct="1">
              <a:lnSpc>
                <a:spcPct val="90000"/>
              </a:lnSpc>
            </a:pPr>
            <a:r>
              <a:rPr lang="en-US" sz="2000" dirty="0" smtClean="0"/>
              <a:t>Retailing, Loans, Deliveries, etc. ~ Made exchange process easier with each new development or activity.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382715-43F4-448E-8767-5AEAF2F1B0B1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21508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4495800" cy="1143000"/>
          </a:xfrm>
        </p:spPr>
        <p:txBody>
          <a:bodyPr/>
          <a:lstStyle/>
          <a:p>
            <a:pPr eaLnBrk="1" hangingPunct="1"/>
            <a:r>
              <a:rPr lang="en-US" smtClean="0"/>
              <a:t>The Functions </a:t>
            </a:r>
            <a:br>
              <a:rPr lang="en-US" smtClean="0"/>
            </a:br>
            <a:r>
              <a:rPr lang="en-US" smtClean="0"/>
              <a:t>of Business</a:t>
            </a:r>
          </a:p>
        </p:txBody>
      </p:sp>
      <p:sp>
        <p:nvSpPr>
          <p:cNvPr id="2150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Production</a:t>
            </a:r>
          </a:p>
          <a:p>
            <a:pPr eaLnBrk="1" hangingPunct="1"/>
            <a:r>
              <a:rPr lang="en-US" dirty="0" smtClean="0"/>
              <a:t>Operations</a:t>
            </a:r>
          </a:p>
          <a:p>
            <a:pPr eaLnBrk="1" hangingPunct="1"/>
            <a:r>
              <a:rPr lang="en-US" dirty="0" smtClean="0"/>
              <a:t>Accounting &amp; Finance</a:t>
            </a:r>
          </a:p>
          <a:p>
            <a:pPr eaLnBrk="1" hangingPunct="1"/>
            <a:r>
              <a:rPr lang="en-US" dirty="0" smtClean="0"/>
              <a:t>Management &amp; Administration</a:t>
            </a:r>
          </a:p>
          <a:p>
            <a:pPr eaLnBrk="1" hangingPunct="1"/>
            <a:r>
              <a:rPr lang="en-US" dirty="0" smtClean="0"/>
              <a:t>Marketing</a:t>
            </a:r>
          </a:p>
          <a:p>
            <a:pPr eaLnBrk="1" hangingPunct="1"/>
            <a:r>
              <a:rPr lang="en-US" dirty="0" smtClean="0"/>
              <a:t>Coordination of business functions</a:t>
            </a:r>
          </a:p>
          <a:p>
            <a:pPr algn="r" eaLnBrk="1" hangingPunct="1">
              <a:buNone/>
            </a:pPr>
            <a:r>
              <a:rPr lang="en-US" dirty="0" smtClean="0"/>
              <a:t>(Image on Page 14) </a:t>
            </a:r>
          </a:p>
        </p:txBody>
      </p:sp>
      <p:pic>
        <p:nvPicPr>
          <p:cNvPr id="21510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4288" y="609600"/>
            <a:ext cx="404971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Production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305800" cy="4419600"/>
          </a:xfrm>
        </p:spPr>
        <p:txBody>
          <a:bodyPr/>
          <a:lstStyle/>
          <a:p>
            <a:r>
              <a:rPr lang="en-US" sz="2800" dirty="0" smtClean="0"/>
              <a:t>Raw Materials</a:t>
            </a:r>
          </a:p>
          <a:p>
            <a:pPr lvl="1"/>
            <a:r>
              <a:rPr lang="en-US" sz="2400" dirty="0" smtClean="0"/>
              <a:t>Mining, Logging, Oil Drilling, etc.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800" dirty="0" smtClean="0"/>
              <a:t>Processing</a:t>
            </a:r>
          </a:p>
          <a:p>
            <a:pPr lvl="1"/>
            <a:r>
              <a:rPr lang="en-US" sz="2400" dirty="0" smtClean="0"/>
              <a:t>Taking raw to new form for other productions</a:t>
            </a:r>
          </a:p>
          <a:p>
            <a:pPr lvl="1"/>
            <a:r>
              <a:rPr lang="en-US" sz="2400" dirty="0" smtClean="0"/>
              <a:t>Oil Refining, Steel, Paper, Plastics, Food Products, etc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800" dirty="0" smtClean="0"/>
              <a:t>Agriculture</a:t>
            </a:r>
          </a:p>
          <a:p>
            <a:pPr lvl="1"/>
            <a:r>
              <a:rPr lang="en-US" sz="2400" dirty="0" smtClean="0"/>
              <a:t>Food and other materials grown for consumption or processing of a variety of other products.</a:t>
            </a:r>
          </a:p>
          <a:p>
            <a:endParaRPr lang="en-US" dirty="0" smtClean="0"/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5E0DF6-8C6D-4889-B0F6-BD7A1E043EDD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Production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534400" cy="4419600"/>
          </a:xfrm>
        </p:spPr>
        <p:txBody>
          <a:bodyPr/>
          <a:lstStyle/>
          <a:p>
            <a:r>
              <a:rPr lang="en-US" sz="2800" dirty="0" smtClean="0"/>
              <a:t>Manufacturing</a:t>
            </a:r>
          </a:p>
          <a:p>
            <a:pPr lvl="1"/>
            <a:r>
              <a:rPr lang="en-US" sz="2400" dirty="0" smtClean="0"/>
              <a:t>Use raw materials and other resources to produce products for consumers</a:t>
            </a:r>
          </a:p>
          <a:p>
            <a:pPr lvl="2"/>
            <a:endParaRPr lang="en-US" sz="500" dirty="0" smtClean="0"/>
          </a:p>
          <a:p>
            <a:r>
              <a:rPr lang="en-US" sz="2800" dirty="0" smtClean="0"/>
              <a:t>Services</a:t>
            </a:r>
          </a:p>
          <a:p>
            <a:pPr lvl="1"/>
            <a:r>
              <a:rPr lang="en-US" sz="2400" dirty="0" smtClean="0"/>
              <a:t>Performing a service to meet a need</a:t>
            </a:r>
          </a:p>
          <a:p>
            <a:pPr lvl="1"/>
            <a:r>
              <a:rPr lang="en-US" sz="2400" dirty="0" smtClean="0"/>
              <a:t>Haircuts, Lawn Care, Concert Event, etc.</a:t>
            </a:r>
          </a:p>
          <a:p>
            <a:pPr lvl="1"/>
            <a:endParaRPr lang="en-US" sz="500" dirty="0" smtClean="0"/>
          </a:p>
          <a:p>
            <a:r>
              <a:rPr lang="en-US" sz="2800" dirty="0" smtClean="0"/>
              <a:t>Merchandising</a:t>
            </a:r>
          </a:p>
          <a:p>
            <a:pPr lvl="1"/>
            <a:r>
              <a:rPr lang="en-US" sz="2400" dirty="0" smtClean="0"/>
              <a:t>Accumulate products for resale, </a:t>
            </a:r>
            <a:r>
              <a:rPr lang="en-US" sz="2000" dirty="0" smtClean="0"/>
              <a:t>No production/manufacturing </a:t>
            </a:r>
          </a:p>
          <a:p>
            <a:pPr lvl="1"/>
            <a:r>
              <a:rPr lang="en-US" sz="2400" dirty="0" smtClean="0"/>
              <a:t>Retailers, Wholesalers</a:t>
            </a:r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5E0DF6-8C6D-4889-B0F6-BD7A1E043ED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Operations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Ongoing Activities</a:t>
            </a:r>
          </a:p>
          <a:p>
            <a:pPr lvl="1"/>
            <a:r>
              <a:rPr lang="en-US" sz="2400" dirty="0" smtClean="0"/>
              <a:t>Designed to support the primary function of the business and keep it operating efficiently. 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Building &amp; Equipment operating and maintained</a:t>
            </a:r>
          </a:p>
          <a:p>
            <a:pPr lvl="1"/>
            <a:r>
              <a:rPr lang="en-US" sz="2400" dirty="0" smtClean="0"/>
              <a:t>Products obtained, transported and stored</a:t>
            </a:r>
          </a:p>
          <a:p>
            <a:pPr lvl="1"/>
            <a:r>
              <a:rPr lang="en-US" sz="2400" dirty="0" smtClean="0"/>
              <a:t>Paperwork and Records prepared and maintained</a:t>
            </a:r>
          </a:p>
          <a:p>
            <a:pPr lvl="1"/>
            <a:r>
              <a:rPr lang="en-US" sz="2400" dirty="0" smtClean="0"/>
              <a:t>Day-to-Day Activities for Success</a:t>
            </a:r>
          </a:p>
        </p:txBody>
      </p:sp>
      <p:sp>
        <p:nvSpPr>
          <p:cNvPr id="2355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AC7B91-E04A-4CDD-B4B2-B524123B208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Accounting &amp; Finances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r>
              <a:rPr lang="en-US" dirty="0" smtClean="0"/>
              <a:t>Plans and manages financial resources </a:t>
            </a:r>
          </a:p>
          <a:p>
            <a:r>
              <a:rPr lang="en-US" dirty="0" smtClean="0"/>
              <a:t>Maintains records and business info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Capital needed and where to obtain it</a:t>
            </a:r>
          </a:p>
          <a:p>
            <a:pPr lvl="1"/>
            <a:r>
              <a:rPr lang="en-US" dirty="0" smtClean="0"/>
              <a:t>Budgets developed, monitored and updated</a:t>
            </a:r>
          </a:p>
          <a:p>
            <a:pPr lvl="1"/>
            <a:r>
              <a:rPr lang="en-US" dirty="0" smtClean="0"/>
              <a:t>Loan management, interest rates, schedules</a:t>
            </a:r>
          </a:p>
          <a:p>
            <a:pPr lvl="1"/>
            <a:r>
              <a:rPr lang="en-US" dirty="0" smtClean="0"/>
              <a:t>Specialized personnel to monitor finances</a:t>
            </a:r>
          </a:p>
        </p:txBody>
      </p:sp>
      <p:sp>
        <p:nvSpPr>
          <p:cNvPr id="2458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EB4957E-6862-436E-A0B8-A642F7D5C31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Management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Develop, implement and evaluate plans and activities of the business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Problem solving</a:t>
            </a:r>
          </a:p>
          <a:p>
            <a:pPr lvl="1"/>
            <a:r>
              <a:rPr lang="en-US" dirty="0" smtClean="0"/>
              <a:t>Manage employees</a:t>
            </a:r>
          </a:p>
          <a:p>
            <a:pPr lvl="1"/>
            <a:r>
              <a:rPr lang="en-US" dirty="0" smtClean="0"/>
              <a:t>Develop objectives and plans</a:t>
            </a:r>
          </a:p>
          <a:p>
            <a:pPr lvl="1"/>
            <a:r>
              <a:rPr lang="en-US" dirty="0" smtClean="0"/>
              <a:t>Responsible for business performance  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8D7F93D-E7B1-4D81-95CC-D6DCBE6D7FC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AF799D9-6220-4072-8733-ACBBCDC41DCE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UNDERSTANDING THE</a:t>
            </a:r>
            <a:br>
              <a:rPr lang="en-US" smtClean="0"/>
            </a:br>
            <a:r>
              <a:rPr lang="en-US" smtClean="0"/>
              <a:t>MARKETING CONCEPT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chemeClr val="folHlink"/>
                </a:solidFill>
              </a:rPr>
              <a:t>GOALS </a:t>
            </a:r>
          </a:p>
          <a:p>
            <a:pPr eaLnBrk="1" hangingPunct="1"/>
            <a:r>
              <a:rPr lang="en-US" smtClean="0"/>
              <a:t>Define the marketing concept.</a:t>
            </a:r>
          </a:p>
          <a:p>
            <a:pPr eaLnBrk="1" hangingPunct="1"/>
            <a:r>
              <a:rPr lang="en-US" smtClean="0"/>
              <a:t>Determine how businesses implement the marketing concept.</a:t>
            </a:r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1-3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0940CFB-6BE9-446B-9E66-893400670922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Marketing Concept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229600" cy="4267200"/>
          </a:xfrm>
        </p:spPr>
        <p:txBody>
          <a:bodyPr/>
          <a:lstStyle/>
          <a:p>
            <a:pPr eaLnBrk="1" hangingPunct="1"/>
            <a:r>
              <a:rPr lang="en-US" dirty="0" smtClean="0"/>
              <a:t>Past </a:t>
            </a:r>
          </a:p>
          <a:p>
            <a:pPr lvl="1" eaLnBrk="1" hangingPunct="1"/>
            <a:r>
              <a:rPr lang="en-US" dirty="0" smtClean="0"/>
              <a:t>Produce products the companies thought customers could afford and </a:t>
            </a:r>
            <a:r>
              <a:rPr lang="en-US" u="sng" dirty="0" smtClean="0"/>
              <a:t>hoped</a:t>
            </a:r>
            <a:r>
              <a:rPr lang="en-US" dirty="0" smtClean="0"/>
              <a:t> they would purchase.</a:t>
            </a:r>
          </a:p>
          <a:p>
            <a:pPr lvl="3" eaLnBrk="1" hangingPunct="1"/>
            <a:endParaRPr lang="en-US" sz="1000" dirty="0" smtClean="0"/>
          </a:p>
          <a:p>
            <a:pPr eaLnBrk="1" hangingPunct="1"/>
            <a:r>
              <a:rPr lang="en-US" dirty="0" smtClean="0"/>
              <a:t>Present</a:t>
            </a:r>
          </a:p>
          <a:p>
            <a:pPr lvl="1" eaLnBrk="1" hangingPunct="1"/>
            <a:r>
              <a:rPr lang="en-US" dirty="0" smtClean="0"/>
              <a:t>Primary Focus: satisfying customer needs</a:t>
            </a:r>
          </a:p>
          <a:p>
            <a:pPr lvl="1" eaLnBrk="1" hangingPunct="1"/>
            <a:r>
              <a:rPr lang="en-US" dirty="0" smtClean="0"/>
              <a:t>Produce products consumers want.</a:t>
            </a:r>
          </a:p>
          <a:p>
            <a:pPr lvl="1" eaLnBrk="1" hangingPunct="1"/>
            <a:r>
              <a:rPr lang="en-US" dirty="0" smtClean="0"/>
              <a:t>Higher standards of living and different wants.</a:t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FAC217F-712D-4A89-B585-35DBCE29D8A2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Elements of the </a:t>
            </a:r>
            <a:br>
              <a:rPr lang="en-US" smtClean="0"/>
            </a:br>
            <a:r>
              <a:rPr lang="en-US" smtClean="0"/>
              <a:t>Marketing Concept</a:t>
            </a:r>
          </a:p>
        </p:txBody>
      </p:sp>
      <p:sp>
        <p:nvSpPr>
          <p:cNvPr id="25604" name="Oval 4"/>
          <p:cNvSpPr>
            <a:spLocks noChangeArrowheads="1"/>
          </p:cNvSpPr>
          <p:nvPr/>
        </p:nvSpPr>
        <p:spPr bwMode="auto">
          <a:xfrm>
            <a:off x="342900" y="2286000"/>
            <a:ext cx="3124200" cy="3124200"/>
          </a:xfrm>
          <a:prstGeom prst="ellipse">
            <a:avLst/>
          </a:prstGeom>
          <a:solidFill>
            <a:srgbClr val="FD8D41"/>
          </a:solidFill>
          <a:ln w="38100">
            <a:solidFill>
              <a:schemeClr val="accent2"/>
            </a:solidFill>
            <a:round/>
            <a:headEnd/>
            <a:tailEnd/>
          </a:ln>
        </p:spPr>
        <p:txBody>
          <a:bodyPr anchor="ctr" anchorCtr="1"/>
          <a:lstStyle/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3200" dirty="0">
                <a:solidFill>
                  <a:schemeClr val="bg1"/>
                </a:solidFill>
                <a:latin typeface="Arial" pitchFamily="34" charset="0"/>
              </a:rPr>
              <a:t>Identify needs of customers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605" name="Oval 5"/>
          <p:cNvSpPr>
            <a:spLocks noChangeArrowheads="1"/>
          </p:cNvSpPr>
          <p:nvPr/>
        </p:nvSpPr>
        <p:spPr bwMode="auto">
          <a:xfrm>
            <a:off x="3009900" y="2286000"/>
            <a:ext cx="3124200" cy="3124200"/>
          </a:xfrm>
          <a:prstGeom prst="ellipse">
            <a:avLst/>
          </a:prstGeom>
          <a:solidFill>
            <a:srgbClr val="990099"/>
          </a:solidFill>
          <a:ln w="38100">
            <a:solidFill>
              <a:srgbClr val="660066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lang="en-US" sz="3200">
                <a:solidFill>
                  <a:schemeClr val="bg1"/>
                </a:solidFill>
                <a:latin typeface="Arial" pitchFamily="34" charset="0"/>
              </a:rPr>
              <a:t>Develop and market products or services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25606" name="Oval 6"/>
          <p:cNvSpPr>
            <a:spLocks noChangeArrowheads="1"/>
          </p:cNvSpPr>
          <p:nvPr/>
        </p:nvSpPr>
        <p:spPr bwMode="auto">
          <a:xfrm>
            <a:off x="5676900" y="2286000"/>
            <a:ext cx="3124200" cy="3124200"/>
          </a:xfrm>
          <a:prstGeom prst="ellipse">
            <a:avLst/>
          </a:prstGeom>
          <a:ln w="38100">
            <a:solidFill>
              <a:schemeClr val="tx2"/>
            </a:solidFill>
            <a:round/>
            <a:headEnd/>
            <a:tailEnd/>
          </a:ln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anchor="ctr"/>
          <a:lstStyle/>
          <a:p>
            <a:pPr algn="ctr"/>
            <a:r>
              <a:rPr lang="en-US" sz="3200">
                <a:solidFill>
                  <a:schemeClr val="bg1"/>
                </a:solidFill>
                <a:latin typeface="Arial" pitchFamily="34" charset="0"/>
              </a:rPr>
              <a:t>Operate a business profitably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 autoUpdateAnimBg="0"/>
      <p:bldP spid="25605" grpId="0" animBg="1" autoUpdateAnimBg="0"/>
      <p:bldP spid="25606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E91A823-818F-4658-B5F5-F4EE68762AEB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5124" name="AutoShape 7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1-1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MARKETING? 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GOALS </a:t>
            </a:r>
          </a:p>
          <a:p>
            <a:pPr eaLnBrk="1" hangingPunct="1">
              <a:defRPr/>
            </a:pPr>
            <a:r>
              <a:rPr lang="en-US" dirty="0" smtClean="0"/>
              <a:t>Understand the importance of studying marketing.</a:t>
            </a:r>
          </a:p>
          <a:p>
            <a:pPr eaLnBrk="1" hangingPunct="1">
              <a:defRPr/>
            </a:pPr>
            <a:r>
              <a:rPr lang="en-US" dirty="0" smtClean="0"/>
              <a:t>Explain what marketing is and describe important marketing functions.</a:t>
            </a:r>
          </a:p>
          <a:p>
            <a:pPr eaLnBrk="1" hangingPunct="1">
              <a:defRPr/>
            </a:pPr>
            <a:r>
              <a:rPr lang="en-US" dirty="0" smtClean="0"/>
              <a:t>Define marketing.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Successful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153400" cy="41148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u="sng" dirty="0" smtClean="0"/>
              <a:t>Fast Food</a:t>
            </a:r>
            <a:r>
              <a:rPr lang="en-US" sz="2800" dirty="0" smtClean="0"/>
              <a:t> – breakfast and late night menus to offer product WHEN consumer want it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u="sng" dirty="0" smtClean="0"/>
              <a:t>Banks</a:t>
            </a:r>
            <a:r>
              <a:rPr lang="en-US" sz="2800" dirty="0" smtClean="0"/>
              <a:t> – online bill pay, online money transfers, online checking  WHERE consumers want it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u="sng" dirty="0" smtClean="0"/>
              <a:t>Hospitals</a:t>
            </a:r>
            <a:r>
              <a:rPr lang="en-US" sz="2800" dirty="0" smtClean="0"/>
              <a:t> – offer wellness programs, weight loss clinics, fitness center to attract clients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u="sng" dirty="0" smtClean="0"/>
              <a:t>Colleges</a:t>
            </a:r>
            <a:r>
              <a:rPr lang="en-US" sz="2800" dirty="0" smtClean="0"/>
              <a:t> – offer classes to high school students to earn credit prior to graduating and interest them in enrolling full-time. </a:t>
            </a: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32F7A1-9F72-400D-81C0-6E00D28AF4D7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32298810"/>
      </p:ext>
    </p:extLst>
  </p:cSld>
  <p:clrMapOvr>
    <a:masterClrMapping/>
  </p:clrMapOvr>
  <p:transition spd="slow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7772400" cy="838200"/>
          </a:xfrm>
        </p:spPr>
        <p:txBody>
          <a:bodyPr/>
          <a:lstStyle/>
          <a:p>
            <a:r>
              <a:rPr lang="en-US" smtClean="0"/>
              <a:t>Consequences of not satisfying customer needs</a:t>
            </a:r>
            <a:br>
              <a:rPr lang="en-US" smtClean="0"/>
            </a:br>
            <a:endParaRPr lang="en-US" smtClean="0"/>
          </a:p>
        </p:txBody>
      </p:sp>
      <p:sp>
        <p:nvSpPr>
          <p:cNvPr id="29699" name="Content Placeholder 4"/>
          <p:cNvSpPr>
            <a:spLocks noGrp="1"/>
          </p:cNvSpPr>
          <p:nvPr>
            <p:ph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r>
              <a:rPr lang="en-US" smtClean="0"/>
              <a:t>More focus on producing mass products, less on consumer wants and needs</a:t>
            </a:r>
          </a:p>
          <a:p>
            <a:endParaRPr lang="en-US" smtClean="0"/>
          </a:p>
          <a:p>
            <a:r>
              <a:rPr lang="en-US" smtClean="0"/>
              <a:t>More advertising, price reductions, rebates, pressure selling, special sales &amp; displays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 </a:t>
            </a:r>
            <a:r>
              <a:rPr lang="en-US" sz="3600" b="1" smtClean="0"/>
              <a:t>= more expenses = less profit!</a:t>
            </a:r>
          </a:p>
          <a:p>
            <a:endParaRPr lang="en-US" smtClean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3207F90-16B6-4AF1-A7C6-1068522959E9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Get the Message ~ Page 20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r>
              <a:rPr lang="en-US" smtClean="0"/>
              <a:t>Why is word-of-mouth information so influential for many customers?</a:t>
            </a:r>
          </a:p>
          <a:p>
            <a:endParaRPr lang="en-US" smtClean="0"/>
          </a:p>
          <a:p>
            <a:r>
              <a:rPr lang="en-US" smtClean="0"/>
              <a:t>If you are the marketing manager for a new brand of sunglasses, what would you do to increase the positive word-of-mouth promotion by customers?</a:t>
            </a:r>
          </a:p>
        </p:txBody>
      </p:sp>
      <p:sp>
        <p:nvSpPr>
          <p:cNvPr id="307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61E06C8-63DC-4ECA-B6FB-23F12D7E2DA4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C5578B-B84E-4B17-BDF7-F5FAC26B5189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Implementing the </a:t>
            </a:r>
            <a:br>
              <a:rPr lang="en-US" smtClean="0"/>
            </a:br>
            <a:r>
              <a:rPr lang="en-US" smtClean="0"/>
              <a:t>Marketing Concept</a:t>
            </a:r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Step # 1 ~ Identify the Market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Market: description of a unique group of prospective customers a business wants to serve and their location.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 smtClean="0"/>
              <a:t>School Store’s Market – current students, parents, staff, and alumni</a:t>
            </a:r>
            <a:br>
              <a:rPr lang="en-US" dirty="0" smtClean="0"/>
            </a:br>
            <a:endParaRPr lang="en-US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B969386-C300-4FB3-B829-73631536EF70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Implementing the </a:t>
            </a:r>
            <a:br>
              <a:rPr lang="en-US" smtClean="0"/>
            </a:br>
            <a:r>
              <a:rPr lang="en-US" smtClean="0"/>
              <a:t>Marketing Concept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236220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Step # 2 </a:t>
            </a:r>
            <a:br>
              <a:rPr lang="en-US" smtClean="0"/>
            </a:br>
            <a:endParaRPr lang="en-US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Develop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A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Marketing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Mix</a:t>
            </a:r>
          </a:p>
        </p:txBody>
      </p:sp>
      <p:pic>
        <p:nvPicPr>
          <p:cNvPr id="3277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0863" y="2057400"/>
            <a:ext cx="605313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P’s of Marketing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229600" cy="42672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i="1" u="sng" dirty="0" smtClean="0"/>
              <a:t>Product</a:t>
            </a:r>
            <a:r>
              <a:rPr lang="en-US" sz="2800" dirty="0" smtClean="0"/>
              <a:t> – anything offered to a market by the business to satisfy needs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i="1" u="sng" dirty="0" smtClean="0"/>
              <a:t>Distribution</a:t>
            </a:r>
            <a:r>
              <a:rPr lang="en-US" sz="2800" dirty="0" smtClean="0"/>
              <a:t> (Place) – locations and methods used to make the product available to customers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i="1" u="sng" dirty="0" smtClean="0"/>
              <a:t>Price</a:t>
            </a:r>
            <a:r>
              <a:rPr lang="en-US" sz="2800" dirty="0" smtClean="0"/>
              <a:t> – </a:t>
            </a:r>
            <a:r>
              <a:rPr lang="en-US" sz="2800" dirty="0" err="1" smtClean="0"/>
              <a:t>amt</a:t>
            </a:r>
            <a:r>
              <a:rPr lang="en-US" sz="2800" dirty="0" smtClean="0"/>
              <a:t> customers pay and the methods of increasing the value of products to the customer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b="1" i="1" u="sng" dirty="0" smtClean="0"/>
              <a:t>Promotion</a:t>
            </a:r>
            <a:r>
              <a:rPr lang="en-US" sz="2800" dirty="0" smtClean="0"/>
              <a:t> – methods used and information communicated to encourage customers to purchase and to increase their satisfaction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Chapter 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132F7A1-9F72-400D-81C0-6E00D28AF4D7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16063760"/>
      </p:ext>
    </p:extLst>
  </p:cSld>
  <p:clrMapOvr>
    <a:masterClrMapping/>
  </p:clrMapOvr>
  <p:transition spd="slow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9D3F4D-FA91-419D-884E-7A0BA8FBF04E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CHANGING</a:t>
            </a:r>
            <a:br>
              <a:rPr lang="en-US" smtClean="0"/>
            </a:br>
            <a:r>
              <a:rPr lang="en-US" smtClean="0"/>
              <a:t>ROLE OF MARKETING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chemeClr val="folHlink"/>
                </a:solidFill>
              </a:rPr>
              <a:t>GOALS </a:t>
            </a:r>
          </a:p>
          <a:p>
            <a:pPr eaLnBrk="1" hangingPunct="1"/>
            <a:r>
              <a:rPr lang="en-US" smtClean="0"/>
              <a:t>Describe how businesses approach marketing differently today than they did in the past.</a:t>
            </a:r>
          </a:p>
          <a:p>
            <a:pPr eaLnBrk="1" hangingPunct="1"/>
            <a:r>
              <a:rPr lang="en-US" smtClean="0"/>
              <a:t>Summarize how marketing is changing in businesses and other organizations.</a:t>
            </a:r>
          </a:p>
          <a:p>
            <a:pPr eaLnBrk="1" hangingPunct="1"/>
            <a:endParaRPr lang="en-US" smtClean="0"/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152400" y="152400"/>
            <a:ext cx="1371600" cy="914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1-4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2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2B53C7-D3D9-4029-973D-D46145CEBBC0}" type="slidenum">
              <a:rPr lang="en-US"/>
              <a:pPr>
                <a:defRPr/>
              </a:pPr>
              <a:t>37</a:t>
            </a:fld>
            <a:endParaRPr lang="en-US"/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914400" y="762000"/>
            <a:ext cx="3656013" cy="2590800"/>
            <a:chOff x="864" y="384"/>
            <a:chExt cx="1776" cy="1632"/>
          </a:xfrm>
        </p:grpSpPr>
        <p:sp>
          <p:nvSpPr>
            <p:cNvPr id="34839" name="Rectangle 17"/>
            <p:cNvSpPr>
              <a:spLocks noChangeArrowheads="1"/>
            </p:cNvSpPr>
            <p:nvPr/>
          </p:nvSpPr>
          <p:spPr bwMode="auto">
            <a:xfrm>
              <a:off x="864" y="384"/>
              <a:ext cx="1776" cy="16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40" name="Rectangle 18"/>
            <p:cNvSpPr>
              <a:spLocks noChangeArrowheads="1"/>
            </p:cNvSpPr>
            <p:nvPr/>
          </p:nvSpPr>
          <p:spPr bwMode="auto">
            <a:xfrm>
              <a:off x="864" y="384"/>
              <a:ext cx="1776" cy="33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>
                  <a:solidFill>
                    <a:srgbClr val="FFFFFF"/>
                  </a:solidFill>
                  <a:latin typeface="Arial" pitchFamily="34" charset="0"/>
                </a:rPr>
                <a:t>Production Era</a:t>
              </a:r>
            </a:p>
          </p:txBody>
        </p:sp>
      </p:grpSp>
      <p:sp>
        <p:nvSpPr>
          <p:cNvPr id="33814" name="Rectangle 22"/>
          <p:cNvSpPr>
            <a:spLocks noChangeArrowheads="1"/>
          </p:cNvSpPr>
          <p:nvPr/>
        </p:nvSpPr>
        <p:spPr bwMode="auto">
          <a:xfrm>
            <a:off x="914400" y="1752600"/>
            <a:ext cx="3656013" cy="1600200"/>
          </a:xfrm>
          <a:prstGeom prst="rect">
            <a:avLst/>
          </a:prstGeom>
          <a:solidFill>
            <a:srgbClr val="BBD2E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69863" indent="-169863"/>
            <a:r>
              <a:rPr lang="en-US" b="1">
                <a:solidFill>
                  <a:srgbClr val="E62600"/>
                </a:solidFill>
                <a:latin typeface="MyriadPro-Black" charset="0"/>
              </a:rPr>
              <a:t>•	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</a:rPr>
              <a:t>Emphasis on producing and distributing new products</a:t>
            </a:r>
          </a:p>
        </p:txBody>
      </p:sp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958850" y="1295400"/>
            <a:ext cx="3565525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69863" indent="-169863" algn="ctr">
              <a:buClr>
                <a:schemeClr val="accent2"/>
              </a:buClr>
            </a:pPr>
            <a:r>
              <a:rPr lang="en-US" sz="2000">
                <a:solidFill>
                  <a:schemeClr val="accent2"/>
                </a:solidFill>
                <a:latin typeface="Arial" pitchFamily="34" charset="0"/>
              </a:rPr>
              <a:t>1900s–1920s</a:t>
            </a:r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5029200" y="762000"/>
            <a:ext cx="3656013" cy="2590800"/>
            <a:chOff x="864" y="384"/>
            <a:chExt cx="1776" cy="1632"/>
          </a:xfrm>
        </p:grpSpPr>
        <p:sp>
          <p:nvSpPr>
            <p:cNvPr id="34837" name="Rectangle 26"/>
            <p:cNvSpPr>
              <a:spLocks noChangeArrowheads="1"/>
            </p:cNvSpPr>
            <p:nvPr/>
          </p:nvSpPr>
          <p:spPr bwMode="auto">
            <a:xfrm>
              <a:off x="864" y="384"/>
              <a:ext cx="1776" cy="16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8" name="Rectangle 27"/>
            <p:cNvSpPr>
              <a:spLocks noChangeArrowheads="1"/>
            </p:cNvSpPr>
            <p:nvPr/>
          </p:nvSpPr>
          <p:spPr bwMode="auto">
            <a:xfrm>
              <a:off x="864" y="384"/>
              <a:ext cx="1776" cy="33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>
                  <a:solidFill>
                    <a:srgbClr val="FFFFFF"/>
                  </a:solidFill>
                  <a:latin typeface="Arial" pitchFamily="34" charset="0"/>
                </a:rPr>
                <a:t>Sales Era</a:t>
              </a:r>
            </a:p>
          </p:txBody>
        </p:sp>
      </p:grp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5029200" y="1752600"/>
            <a:ext cx="3656013" cy="1600200"/>
          </a:xfrm>
          <a:prstGeom prst="rect">
            <a:avLst/>
          </a:prstGeom>
          <a:solidFill>
            <a:srgbClr val="BBD2E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69863" indent="-169863"/>
            <a:r>
              <a:rPr lang="en-US" b="1">
                <a:solidFill>
                  <a:srgbClr val="E62600"/>
                </a:solidFill>
                <a:latin typeface="MyriadPro-Black" charset="0"/>
              </a:rPr>
              <a:t>•	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</a:rPr>
              <a:t>Emphasis on using advertising and salespeople to convince customers to buy a company’s products</a:t>
            </a:r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5073650" y="1295400"/>
            <a:ext cx="3565525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69863" indent="-169863" algn="ctr">
              <a:buClr>
                <a:schemeClr val="accent2"/>
              </a:buClr>
            </a:pPr>
            <a:r>
              <a:rPr lang="en-US" sz="2000">
                <a:solidFill>
                  <a:schemeClr val="accent2"/>
                </a:solidFill>
                <a:latin typeface="Arial" pitchFamily="34" charset="0"/>
              </a:rPr>
              <a:t>1930s–1940s </a:t>
            </a:r>
          </a:p>
        </p:txBody>
      </p:sp>
      <p:grpSp>
        <p:nvGrpSpPr>
          <p:cNvPr id="4" name="Group 30"/>
          <p:cNvGrpSpPr>
            <a:grpSpLocks/>
          </p:cNvGrpSpPr>
          <p:nvPr/>
        </p:nvGrpSpPr>
        <p:grpSpPr bwMode="auto">
          <a:xfrm>
            <a:off x="914400" y="3581400"/>
            <a:ext cx="3656013" cy="2590800"/>
            <a:chOff x="864" y="384"/>
            <a:chExt cx="1776" cy="1632"/>
          </a:xfrm>
        </p:grpSpPr>
        <p:sp>
          <p:nvSpPr>
            <p:cNvPr id="34835" name="Rectangle 31"/>
            <p:cNvSpPr>
              <a:spLocks noChangeArrowheads="1"/>
            </p:cNvSpPr>
            <p:nvPr/>
          </p:nvSpPr>
          <p:spPr bwMode="auto">
            <a:xfrm>
              <a:off x="864" y="384"/>
              <a:ext cx="1776" cy="16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6" name="Rectangle 32"/>
            <p:cNvSpPr>
              <a:spLocks noChangeArrowheads="1"/>
            </p:cNvSpPr>
            <p:nvPr/>
          </p:nvSpPr>
          <p:spPr bwMode="auto">
            <a:xfrm>
              <a:off x="864" y="384"/>
              <a:ext cx="1776" cy="33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>
                  <a:solidFill>
                    <a:srgbClr val="FFFFFF"/>
                  </a:solidFill>
                  <a:latin typeface="Arial" pitchFamily="34" charset="0"/>
                </a:rPr>
                <a:t>Marketing Department Era</a:t>
              </a:r>
            </a:p>
          </p:txBody>
        </p:sp>
      </p:grpSp>
      <p:sp>
        <p:nvSpPr>
          <p:cNvPr id="33825" name="Rectangle 33"/>
          <p:cNvSpPr>
            <a:spLocks noChangeArrowheads="1"/>
          </p:cNvSpPr>
          <p:nvPr/>
        </p:nvSpPr>
        <p:spPr bwMode="auto">
          <a:xfrm>
            <a:off x="914400" y="4572000"/>
            <a:ext cx="3656013" cy="1600200"/>
          </a:xfrm>
          <a:prstGeom prst="rect">
            <a:avLst/>
          </a:prstGeom>
          <a:solidFill>
            <a:srgbClr val="BBD2E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69863" indent="-169863"/>
            <a:r>
              <a:rPr lang="en-US" b="1">
                <a:solidFill>
                  <a:srgbClr val="E62600"/>
                </a:solidFill>
                <a:latin typeface="MyriadPro-Black" charset="0"/>
              </a:rPr>
              <a:t>•	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</a:rPr>
              <a:t>Emphasis on developing many new marketing activities to sell products</a:t>
            </a:r>
          </a:p>
        </p:txBody>
      </p:sp>
      <p:sp>
        <p:nvSpPr>
          <p:cNvPr id="33826" name="Rectangle 34"/>
          <p:cNvSpPr>
            <a:spLocks noChangeArrowheads="1"/>
          </p:cNvSpPr>
          <p:nvPr/>
        </p:nvSpPr>
        <p:spPr bwMode="auto">
          <a:xfrm>
            <a:off x="958850" y="4114800"/>
            <a:ext cx="3565525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69863" indent="-169863" algn="ctr">
              <a:buClr>
                <a:schemeClr val="accent2"/>
              </a:buClr>
            </a:pPr>
            <a:r>
              <a:rPr lang="en-US" sz="2000">
                <a:solidFill>
                  <a:schemeClr val="accent2"/>
                </a:solidFill>
                <a:latin typeface="Arial" pitchFamily="34" charset="0"/>
              </a:rPr>
              <a:t>1950s–1960s </a:t>
            </a:r>
          </a:p>
        </p:txBody>
      </p:sp>
      <p:grpSp>
        <p:nvGrpSpPr>
          <p:cNvPr id="5" name="Group 35"/>
          <p:cNvGrpSpPr>
            <a:grpSpLocks/>
          </p:cNvGrpSpPr>
          <p:nvPr/>
        </p:nvGrpSpPr>
        <p:grpSpPr bwMode="auto">
          <a:xfrm>
            <a:off x="5029200" y="3581400"/>
            <a:ext cx="3656013" cy="2590800"/>
            <a:chOff x="864" y="384"/>
            <a:chExt cx="1776" cy="1632"/>
          </a:xfrm>
        </p:grpSpPr>
        <p:sp>
          <p:nvSpPr>
            <p:cNvPr id="34833" name="Rectangle 36"/>
            <p:cNvSpPr>
              <a:spLocks noChangeArrowheads="1"/>
            </p:cNvSpPr>
            <p:nvPr/>
          </p:nvSpPr>
          <p:spPr bwMode="auto">
            <a:xfrm>
              <a:off x="864" y="384"/>
              <a:ext cx="1776" cy="16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4" name="Rectangle 37"/>
            <p:cNvSpPr>
              <a:spLocks noChangeArrowheads="1"/>
            </p:cNvSpPr>
            <p:nvPr/>
          </p:nvSpPr>
          <p:spPr bwMode="auto">
            <a:xfrm>
              <a:off x="864" y="384"/>
              <a:ext cx="1776" cy="33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>
                  <a:solidFill>
                    <a:srgbClr val="FFFFFF"/>
                  </a:solidFill>
                  <a:latin typeface="Arial" pitchFamily="34" charset="0"/>
                </a:rPr>
                <a:t>Marketing Concept Era</a:t>
              </a:r>
            </a:p>
          </p:txBody>
        </p:sp>
      </p:grpSp>
      <p:sp>
        <p:nvSpPr>
          <p:cNvPr id="33830" name="Rectangle 38"/>
          <p:cNvSpPr>
            <a:spLocks noChangeArrowheads="1"/>
          </p:cNvSpPr>
          <p:nvPr/>
        </p:nvSpPr>
        <p:spPr bwMode="auto">
          <a:xfrm>
            <a:off x="5029200" y="4572000"/>
            <a:ext cx="3656013" cy="1600200"/>
          </a:xfrm>
          <a:prstGeom prst="rect">
            <a:avLst/>
          </a:prstGeom>
          <a:solidFill>
            <a:srgbClr val="BBD2E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69863" indent="-169863"/>
            <a:r>
              <a:rPr lang="en-US" b="1">
                <a:solidFill>
                  <a:srgbClr val="E62600"/>
                </a:solidFill>
                <a:latin typeface="MyriadPro-Black" charset="0"/>
              </a:rPr>
              <a:t>•	</a:t>
            </a:r>
            <a:r>
              <a:rPr lang="en-US" sz="2000">
                <a:solidFill>
                  <a:srgbClr val="000000"/>
                </a:solidFill>
                <a:latin typeface="Arial" pitchFamily="34" charset="0"/>
              </a:rPr>
              <a:t>Emphasis on satisfying customers’ needs with a carefully developed marketing mix</a:t>
            </a:r>
          </a:p>
        </p:txBody>
      </p:sp>
      <p:sp>
        <p:nvSpPr>
          <p:cNvPr id="33831" name="Rectangle 39"/>
          <p:cNvSpPr>
            <a:spLocks noChangeArrowheads="1"/>
          </p:cNvSpPr>
          <p:nvPr/>
        </p:nvSpPr>
        <p:spPr bwMode="auto">
          <a:xfrm>
            <a:off x="5073650" y="4114800"/>
            <a:ext cx="3565525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69863" indent="-169863" algn="ctr">
              <a:buClr>
                <a:schemeClr val="accent2"/>
              </a:buClr>
            </a:pPr>
            <a:r>
              <a:rPr lang="en-US" sz="2000">
                <a:solidFill>
                  <a:schemeClr val="accent2"/>
                </a:solidFill>
                <a:latin typeface="Arial" pitchFamily="34" charset="0"/>
              </a:rPr>
              <a:t>1970s–Today</a:t>
            </a:r>
          </a:p>
        </p:txBody>
      </p:sp>
      <p:sp>
        <p:nvSpPr>
          <p:cNvPr id="24" name="Rectangle 4"/>
          <p:cNvSpPr txBox="1">
            <a:spLocks noChangeArrowheads="1"/>
          </p:cNvSpPr>
          <p:nvPr/>
        </p:nvSpPr>
        <p:spPr>
          <a:xfrm>
            <a:off x="457200" y="0"/>
            <a:ext cx="8229600" cy="1066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3200" b="1" kern="0" dirty="0">
                <a:solidFill>
                  <a:srgbClr val="3F7EBD"/>
                </a:solidFill>
                <a:latin typeface="+mj-lt"/>
                <a:ea typeface="+mj-ea"/>
                <a:cs typeface="+mj-cs"/>
              </a:rPr>
              <a:t>The Changing Approach to Marketing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3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3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14" grpId="0" animBg="1" autoUpdateAnimBg="0"/>
      <p:bldP spid="33812" grpId="0" animBg="1" autoUpdateAnimBg="0"/>
      <p:bldP spid="33820" grpId="0" animBg="1" autoUpdateAnimBg="0"/>
      <p:bldP spid="33821" grpId="0" animBg="1" autoUpdateAnimBg="0"/>
      <p:bldP spid="33825" grpId="0" animBg="1" autoUpdateAnimBg="0"/>
      <p:bldP spid="33826" grpId="0" animBg="1" autoUpdateAnimBg="0"/>
      <p:bldP spid="33830" grpId="0" animBg="1" autoUpdateAnimBg="0"/>
      <p:bldP spid="33831" grpId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4664FFA-9F8E-436B-9AA8-F5E9687AC66F}" type="slidenum">
              <a:rPr lang="en-US"/>
              <a:pPr>
                <a:defRPr/>
              </a:pPr>
              <a:t>38</a:t>
            </a:fld>
            <a:endParaRPr lang="en-US"/>
          </a:p>
        </p:txBody>
      </p:sp>
      <p:sp>
        <p:nvSpPr>
          <p:cNvPr id="3584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Improving the Marketing Concept</a:t>
            </a:r>
          </a:p>
        </p:txBody>
      </p:sp>
      <p:sp>
        <p:nvSpPr>
          <p:cNvPr id="35845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001000" cy="4267200"/>
          </a:xfrm>
        </p:spPr>
        <p:txBody>
          <a:bodyPr/>
          <a:lstStyle/>
          <a:p>
            <a:pPr eaLnBrk="1" hangingPunct="1"/>
            <a:r>
              <a:rPr lang="en-US" sz="2800" b="1" i="1" smtClean="0"/>
              <a:t>Relationship Marketing</a:t>
            </a:r>
            <a:r>
              <a:rPr lang="en-US" sz="2800" smtClean="0"/>
              <a:t>: developing loyal customers who will continue to purchase from business for a long period of time.</a:t>
            </a:r>
          </a:p>
          <a:p>
            <a:pPr lvl="4" eaLnBrk="1" hangingPunct="1"/>
            <a:endParaRPr lang="en-US" smtClean="0"/>
          </a:p>
          <a:p>
            <a:pPr lvl="2" eaLnBrk="1" hangingPunct="1"/>
            <a:r>
              <a:rPr lang="en-US" smtClean="0"/>
              <a:t>Customers trust and believe in business/products</a:t>
            </a:r>
          </a:p>
          <a:p>
            <a:pPr lvl="2" eaLnBrk="1" hangingPunct="1"/>
            <a:r>
              <a:rPr lang="en-US" smtClean="0"/>
              <a:t>Companies stay in contact with customers</a:t>
            </a:r>
          </a:p>
          <a:p>
            <a:pPr lvl="2" eaLnBrk="1" hangingPunct="1"/>
            <a:r>
              <a:rPr lang="en-US" smtClean="0"/>
              <a:t>Companies determine ways to better products </a:t>
            </a:r>
          </a:p>
          <a:p>
            <a:pPr lvl="2" eaLnBrk="1" hangingPunct="1"/>
            <a:r>
              <a:rPr lang="en-US" smtClean="0"/>
              <a:t>Companies immediately try to solve any problems that customers might have.</a:t>
            </a:r>
          </a:p>
        </p:txBody>
      </p:sp>
    </p:spTree>
  </p:cSld>
  <p:clrMapOvr>
    <a:masterClrMapping/>
  </p:clrMapOvr>
  <p:transition spd="slow"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Improving the Marketing Concept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153400" cy="4267200"/>
          </a:xfrm>
        </p:spPr>
        <p:txBody>
          <a:bodyPr/>
          <a:lstStyle/>
          <a:p>
            <a:pPr eaLnBrk="1" hangingPunct="1"/>
            <a:r>
              <a:rPr lang="en-US" sz="2800" b="1" i="1" smtClean="0"/>
              <a:t>Employee Empowerment</a:t>
            </a:r>
            <a:r>
              <a:rPr lang="en-US" sz="2800" smtClean="0"/>
              <a:t>:  an approach to customer service that gives employees the authority to solve many customer problems.</a:t>
            </a:r>
          </a:p>
          <a:p>
            <a:pPr lvl="1" eaLnBrk="1" hangingPunct="1"/>
            <a:r>
              <a:rPr lang="en-US" sz="2400" smtClean="0"/>
              <a:t>Requires businesses to trust employees to make good decisions in the best interests of the company and customer.</a:t>
            </a:r>
          </a:p>
          <a:p>
            <a:pPr lvl="1" eaLnBrk="1" hangingPunct="1"/>
            <a:r>
              <a:rPr lang="en-US" sz="2400" smtClean="0"/>
              <a:t>Provide employee training to understand resources and proper problem-solving decision-making.</a:t>
            </a:r>
          </a:p>
          <a:p>
            <a:pPr lvl="1" eaLnBrk="1" hangingPunct="1"/>
            <a:r>
              <a:rPr lang="en-US" sz="2400" smtClean="0"/>
              <a:t>Provide guidelines to help determine the appropriateness of possible solutions. </a:t>
            </a:r>
          </a:p>
          <a:p>
            <a:endParaRPr lang="en-US" smtClean="0"/>
          </a:p>
        </p:txBody>
      </p:sp>
      <p:sp>
        <p:nvSpPr>
          <p:cNvPr id="3686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FED313A-9B85-4907-8AFE-3DFF2F7B0227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71CBC1-B7D5-46F5-BAB7-B1C0311CEC00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Why Study Marketing?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3058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Where does marketing take place?</a:t>
            </a:r>
          </a:p>
          <a:p>
            <a:pPr lvl="1" eaLnBrk="1" hangingPunct="1"/>
            <a:r>
              <a:rPr lang="en-US" dirty="0" smtClean="0"/>
              <a:t>Where did you seeing marketing this summer?</a:t>
            </a:r>
          </a:p>
          <a:p>
            <a:pPr lvl="1" eaLnBrk="1" hangingPunct="1"/>
            <a:r>
              <a:rPr lang="en-US" dirty="0" smtClean="0"/>
              <a:t>Super Visuals, but more behind the scenes.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How do businesses use Marketing?</a:t>
            </a:r>
          </a:p>
          <a:p>
            <a:pPr lvl="1" eaLnBrk="1" hangingPunct="1"/>
            <a:r>
              <a:rPr lang="en-US" dirty="0" smtClean="0"/>
              <a:t>All types of businesses use marketing</a:t>
            </a:r>
          </a:p>
          <a:p>
            <a:pPr lvl="1" eaLnBrk="1" hangingPunct="1"/>
            <a:r>
              <a:rPr lang="en-US" dirty="0" smtClean="0"/>
              <a:t>Producing, Distributing, Pricing, Promos, etc…</a:t>
            </a:r>
          </a:p>
          <a:p>
            <a:pPr lvl="2" eaLnBrk="1" hangingPunct="1"/>
            <a:r>
              <a:rPr lang="en-US" dirty="0" smtClean="0"/>
              <a:t>There are 9 different functions!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5B36A1-0C62-4DC8-92AD-1A65EA55549E}" type="slidenum">
              <a:rPr lang="en-US"/>
              <a:pPr>
                <a:defRPr/>
              </a:pPr>
              <a:t>40</a:t>
            </a:fld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Changing View of Marketing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382000" cy="4419600"/>
          </a:xfrm>
        </p:spPr>
        <p:txBody>
          <a:bodyPr/>
          <a:lstStyle/>
          <a:p>
            <a:pPr eaLnBrk="1" hangingPunct="1"/>
            <a:r>
              <a:rPr lang="en-US" smtClean="0"/>
              <a:t>Marketing in other organizations</a:t>
            </a:r>
          </a:p>
          <a:p>
            <a:pPr lvl="1" eaLnBrk="1" hangingPunct="1"/>
            <a:r>
              <a:rPr lang="en-US" smtClean="0"/>
              <a:t>Libraries, churches, government agencies, community organizations, military, etc.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z="3000" smtClean="0"/>
              <a:t>Marketers’ roles today ~ Marketing Managers</a:t>
            </a:r>
          </a:p>
          <a:p>
            <a:pPr lvl="1" eaLnBrk="1" hangingPunct="1"/>
            <a:r>
              <a:rPr lang="en-US" smtClean="0"/>
              <a:t>Responsible for:</a:t>
            </a:r>
          </a:p>
          <a:p>
            <a:pPr lvl="2" eaLnBrk="1" hangingPunct="1"/>
            <a:r>
              <a:rPr lang="en-US" smtClean="0"/>
              <a:t>large quantity and variety of activities.</a:t>
            </a:r>
          </a:p>
          <a:p>
            <a:pPr lvl="2" eaLnBrk="1" hangingPunct="1"/>
            <a:r>
              <a:rPr lang="en-US" smtClean="0"/>
              <a:t>large part of a company’s budget.</a:t>
            </a:r>
          </a:p>
          <a:p>
            <a:pPr lvl="2" eaLnBrk="1" hangingPunct="1"/>
            <a:r>
              <a:rPr lang="en-US" smtClean="0"/>
              <a:t>work with many different kinds of people/businesses.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Review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r>
              <a:rPr lang="en-US" dirty="0" smtClean="0"/>
              <a:t>Page 30 ~ #1-10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Page 31 ~ </a:t>
            </a:r>
            <a:r>
              <a:rPr lang="en-US" smtClean="0"/>
              <a:t>#11-18</a:t>
            </a:r>
            <a:endParaRPr lang="en-US" dirty="0" smtClean="0"/>
          </a:p>
        </p:txBody>
      </p:sp>
      <p:sp>
        <p:nvSpPr>
          <p:cNvPr id="3891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90CB873-AA85-4679-911E-21CD41419561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C1213E4-E70E-46A1-8823-DA0191FFBD65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717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Businesses </a:t>
            </a:r>
            <a:r>
              <a:rPr lang="en-US" i="1" u="sng" smtClean="0"/>
              <a:t>DIRECTLY</a:t>
            </a:r>
            <a:r>
              <a:rPr lang="en-US" smtClean="0"/>
              <a:t> </a:t>
            </a:r>
            <a:br>
              <a:rPr lang="en-US" smtClean="0"/>
            </a:br>
            <a:r>
              <a:rPr lang="en-US" smtClean="0"/>
              <a:t>Involved in Marketing</a:t>
            </a:r>
          </a:p>
        </p:txBody>
      </p:sp>
      <p:sp>
        <p:nvSpPr>
          <p:cNvPr id="7173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Advertising agencies</a:t>
            </a:r>
          </a:p>
          <a:p>
            <a:pPr eaLnBrk="1" hangingPunct="1"/>
            <a:r>
              <a:rPr lang="en-US" smtClean="0"/>
              <a:t>Marketing research firms</a:t>
            </a:r>
          </a:p>
          <a:p>
            <a:pPr eaLnBrk="1" hangingPunct="1"/>
            <a:r>
              <a:rPr lang="en-US" smtClean="0"/>
              <a:t>Import/export offices</a:t>
            </a:r>
          </a:p>
          <a:p>
            <a:pPr eaLnBrk="1" hangingPunct="1"/>
            <a:r>
              <a:rPr lang="en-US" smtClean="0"/>
              <a:t>Freight companies</a:t>
            </a:r>
          </a:p>
          <a:p>
            <a:pPr eaLnBrk="1" hangingPunct="1"/>
            <a:r>
              <a:rPr lang="en-US" smtClean="0"/>
              <a:t>Finance and credit firms</a:t>
            </a:r>
          </a:p>
          <a:p>
            <a:pPr eaLnBrk="1" hangingPunct="1"/>
            <a:r>
              <a:rPr lang="en-US" smtClean="0"/>
              <a:t>Telemarketers</a:t>
            </a:r>
          </a:p>
          <a:p>
            <a:pPr eaLnBrk="1" hangingPunct="1"/>
            <a:r>
              <a:rPr lang="en-US" smtClean="0"/>
              <a:t>Travel agencies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521789-92C1-44BB-A6B5-242F180484C2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Businesses with </a:t>
            </a:r>
            <a:br>
              <a:rPr lang="en-US" smtClean="0"/>
            </a:br>
            <a:r>
              <a:rPr lang="en-US" i="1" u="sng" smtClean="0"/>
              <a:t>MAJOR</a:t>
            </a:r>
            <a:r>
              <a:rPr lang="en-US" smtClean="0"/>
              <a:t> Marketing Activities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Retailers</a:t>
            </a:r>
          </a:p>
          <a:p>
            <a:pPr eaLnBrk="1" hangingPunct="1"/>
            <a:r>
              <a:rPr lang="en-US" smtClean="0"/>
              <a:t>Manufacturers</a:t>
            </a:r>
          </a:p>
          <a:p>
            <a:pPr eaLnBrk="1" hangingPunct="1"/>
            <a:r>
              <a:rPr lang="en-US" smtClean="0"/>
              <a:t>Banks</a:t>
            </a:r>
          </a:p>
          <a:p>
            <a:pPr eaLnBrk="1" hangingPunct="1"/>
            <a:r>
              <a:rPr lang="en-US" smtClean="0"/>
              <a:t>Real estate agencies</a:t>
            </a:r>
          </a:p>
          <a:p>
            <a:pPr eaLnBrk="1" hangingPunct="1"/>
            <a:r>
              <a:rPr lang="en-US" smtClean="0"/>
              <a:t>Insurance companies</a:t>
            </a:r>
          </a:p>
          <a:p>
            <a:pPr eaLnBrk="1" hangingPunct="1"/>
            <a:r>
              <a:rPr lang="en-US" smtClean="0"/>
              <a:t>Automobile dealers</a:t>
            </a:r>
          </a:p>
          <a:p>
            <a:pPr eaLnBrk="1" hangingPunct="1"/>
            <a:r>
              <a:rPr lang="en-US" smtClean="0"/>
              <a:t>Farmers and ranchers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834BC8-531E-4284-9A8D-BBAF460B7B7E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Businesses with </a:t>
            </a:r>
            <a:br>
              <a:rPr lang="en-US" smtClean="0"/>
            </a:br>
            <a:r>
              <a:rPr lang="en-US" i="1" u="sng" smtClean="0"/>
              <a:t>LIMITED</a:t>
            </a:r>
            <a:r>
              <a:rPr lang="en-US" smtClean="0"/>
              <a:t> Marketing Role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Law offices</a:t>
            </a:r>
          </a:p>
          <a:p>
            <a:pPr eaLnBrk="1" hangingPunct="1"/>
            <a:r>
              <a:rPr lang="en-US" smtClean="0"/>
              <a:t>Medical centers</a:t>
            </a:r>
          </a:p>
          <a:p>
            <a:pPr eaLnBrk="1" hangingPunct="1"/>
            <a:r>
              <a:rPr lang="en-US" smtClean="0"/>
              <a:t>Accounting firms</a:t>
            </a:r>
          </a:p>
          <a:p>
            <a:pPr eaLnBrk="1" hangingPunct="1"/>
            <a:r>
              <a:rPr lang="en-US" smtClean="0"/>
              <a:t>Government agencies</a:t>
            </a:r>
          </a:p>
          <a:p>
            <a:pPr eaLnBrk="1" hangingPunct="1"/>
            <a:r>
              <a:rPr lang="en-US" smtClean="0"/>
              <a:t>Universities</a:t>
            </a:r>
          </a:p>
          <a:p>
            <a:pPr eaLnBrk="1" hangingPunct="1"/>
            <a:r>
              <a:rPr lang="en-US" smtClean="0"/>
              <a:t>Construction businesses</a:t>
            </a:r>
          </a:p>
          <a:p>
            <a:pPr eaLnBrk="1" hangingPunct="1"/>
            <a:r>
              <a:rPr lang="en-US" smtClean="0"/>
              <a:t>Public utilities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797A93A-B277-46D0-BD35-6D33D65A3438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024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Marketing? (p.6)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685800" y="1905000"/>
            <a:ext cx="3810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800" dirty="0">
                <a:latin typeface="Arial" pitchFamily="34" charset="0"/>
              </a:rPr>
              <a:t>Marketing functions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800" dirty="0" smtClean="0">
                <a:latin typeface="Arial" pitchFamily="34" charset="0"/>
              </a:rPr>
              <a:t>Companies </a:t>
            </a:r>
            <a:r>
              <a:rPr lang="en-US" sz="2800" dirty="0">
                <a:latin typeface="Arial" pitchFamily="34" charset="0"/>
              </a:rPr>
              <a:t>use the marketing </a:t>
            </a:r>
            <a:r>
              <a:rPr lang="en-US" sz="2800" dirty="0" smtClean="0">
                <a:latin typeface="Arial" pitchFamily="34" charset="0"/>
              </a:rPr>
              <a:t>functions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endParaRPr lang="en-US" sz="280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800" dirty="0" smtClean="0">
                <a:latin typeface="Arial" pitchFamily="34" charset="0"/>
              </a:rPr>
              <a:t>Brief Descriptions</a:t>
            </a:r>
            <a:br>
              <a:rPr lang="en-US" sz="2800" dirty="0" smtClean="0">
                <a:latin typeface="Arial" pitchFamily="34" charset="0"/>
              </a:rPr>
            </a:br>
            <a:r>
              <a:rPr lang="en-US" sz="2800" dirty="0" smtClean="0">
                <a:latin typeface="Arial" pitchFamily="34" charset="0"/>
              </a:rPr>
              <a:t>         (Next 3 Slides)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endParaRPr lang="en-US" sz="2800" dirty="0">
              <a:latin typeface="Arial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l"/>
            </a:pPr>
            <a:r>
              <a:rPr lang="en-US" sz="2800" dirty="0" smtClean="0">
                <a:latin typeface="Arial" pitchFamily="34" charset="0"/>
              </a:rPr>
              <a:t>Examples </a:t>
            </a:r>
            <a:r>
              <a:rPr lang="en-US" sz="2800" dirty="0" smtClean="0">
                <a:latin typeface="Arial" pitchFamily="34" charset="0"/>
                <a:sym typeface="Wingdings" pitchFamily="2" charset="2"/>
              </a:rPr>
              <a:t></a:t>
            </a:r>
            <a:r>
              <a:rPr lang="en-US" sz="2800" dirty="0" smtClean="0">
                <a:latin typeface="Arial" pitchFamily="34" charset="0"/>
              </a:rPr>
              <a:t> Page 7</a:t>
            </a:r>
            <a:endParaRPr lang="en-US" sz="2800" dirty="0">
              <a:latin typeface="Arial" pitchFamily="34" charset="0"/>
            </a:endParaRP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495800" y="1752600"/>
            <a:ext cx="4424363" cy="4067175"/>
            <a:chOff x="2832" y="1104"/>
            <a:chExt cx="2787" cy="2562"/>
          </a:xfrm>
        </p:grpSpPr>
        <p:sp>
          <p:nvSpPr>
            <p:cNvPr id="10249" name="Rectangle 10"/>
            <p:cNvSpPr>
              <a:spLocks noChangeArrowheads="1"/>
            </p:cNvSpPr>
            <p:nvPr/>
          </p:nvSpPr>
          <p:spPr bwMode="auto">
            <a:xfrm>
              <a:off x="2832" y="1104"/>
              <a:ext cx="2787" cy="768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0" name="Rectangle 11"/>
            <p:cNvSpPr>
              <a:spLocks noChangeArrowheads="1"/>
            </p:cNvSpPr>
            <p:nvPr/>
          </p:nvSpPr>
          <p:spPr bwMode="auto">
            <a:xfrm>
              <a:off x="2832" y="1104"/>
              <a:ext cx="2787" cy="2562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1" name="Rectangle 7"/>
            <p:cNvSpPr>
              <a:spLocks noChangeArrowheads="1"/>
            </p:cNvSpPr>
            <p:nvPr/>
          </p:nvSpPr>
          <p:spPr bwMode="auto">
            <a:xfrm>
              <a:off x="3000" y="1248"/>
              <a:ext cx="2452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tIns="91440">
              <a:spAutoFit/>
            </a:bodyPr>
            <a:lstStyle/>
            <a:p>
              <a:pPr marL="227013" indent="-227013"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en-US" b="1">
                  <a:solidFill>
                    <a:schemeClr val="accent2"/>
                  </a:solidFill>
                  <a:latin typeface="Arial" pitchFamily="34" charset="0"/>
                </a:rPr>
                <a:t>MARKETING FUNCTIONS</a:t>
              </a:r>
            </a:p>
          </p:txBody>
        </p:sp>
      </p:grp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4497388" y="2501900"/>
            <a:ext cx="4416425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Market planning</a:t>
            </a:r>
          </a:p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Product/service management</a:t>
            </a:r>
          </a:p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Distribution</a:t>
            </a:r>
          </a:p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Pricing</a:t>
            </a:r>
          </a:p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Promotion</a:t>
            </a:r>
          </a:p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Selling</a:t>
            </a:r>
          </a:p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Marketing-information management</a:t>
            </a:r>
          </a:p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Financing</a:t>
            </a:r>
          </a:p>
          <a:p>
            <a:pPr marL="227013" indent="-227013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l"/>
            </a:pPr>
            <a:r>
              <a:rPr lang="en-US" sz="2000" dirty="0">
                <a:latin typeface="Arial" pitchFamily="34" charset="0"/>
              </a:rPr>
              <a:t>Risk management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utoUpdateAnimBg="0"/>
      <p:bldP spid="10253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9 Marketing Functions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8305800" cy="4724400"/>
          </a:xfrm>
        </p:spPr>
        <p:txBody>
          <a:bodyPr/>
          <a:lstStyle/>
          <a:p>
            <a:pPr eaLnBrk="1" hangingPunct="1"/>
            <a:r>
              <a:rPr lang="en-US" smtClean="0"/>
              <a:t>Market Planning</a:t>
            </a:r>
          </a:p>
          <a:p>
            <a:pPr lvl="1" eaLnBrk="1" hangingPunct="1"/>
            <a:r>
              <a:rPr lang="en-US" sz="2600" smtClean="0"/>
              <a:t>Identify &amp; Understand Markets</a:t>
            </a:r>
          </a:p>
          <a:p>
            <a:pPr lvl="1" eaLnBrk="1" hangingPunct="1"/>
            <a:r>
              <a:rPr lang="en-US" sz="2600" smtClean="0"/>
              <a:t>Develop Marketing Strategies</a:t>
            </a:r>
            <a:r>
              <a:rPr lang="en-US" smtClean="0"/>
              <a:t/>
            </a:r>
            <a:br>
              <a:rPr lang="en-US" smtClean="0"/>
            </a:br>
            <a:endParaRPr lang="en-US" sz="800" smtClean="0"/>
          </a:p>
          <a:p>
            <a:pPr eaLnBrk="1" hangingPunct="1"/>
            <a:r>
              <a:rPr lang="en-US" smtClean="0"/>
              <a:t>Product &amp; Service Management</a:t>
            </a:r>
          </a:p>
          <a:p>
            <a:pPr lvl="1" eaLnBrk="1" hangingPunct="1"/>
            <a:r>
              <a:rPr lang="en-US" sz="2600" smtClean="0"/>
              <a:t>Design &amp; Develop Products/Services that meet needs of prospective customers</a:t>
            </a:r>
          </a:p>
          <a:p>
            <a:pPr eaLnBrk="1" hangingPunct="1"/>
            <a:r>
              <a:rPr lang="en-US" smtClean="0"/>
              <a:t>Distribution</a:t>
            </a:r>
          </a:p>
          <a:p>
            <a:pPr lvl="1" eaLnBrk="1" hangingPunct="1"/>
            <a:r>
              <a:rPr lang="en-US" sz="2600" smtClean="0"/>
              <a:t>Determine Methods &amp; Procedures for customers to locate, obtain &amp; use products/services</a:t>
            </a:r>
          </a:p>
          <a:p>
            <a:pPr eaLnBrk="1" hangingPunct="1"/>
            <a:endParaRPr lang="en-US" smtClean="0"/>
          </a:p>
        </p:txBody>
      </p:sp>
      <p:sp>
        <p:nvSpPr>
          <p:cNvPr id="1126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Chapter 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65E070D-093B-4078-879A-05AE1F6989D2}" type="slidenum">
              <a:rPr lang="en-US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9 MKTG">
  <a:themeElements>
    <a:clrScheme name="">
      <a:dk1>
        <a:srgbClr val="000000"/>
      </a:dk1>
      <a:lt1>
        <a:srgbClr val="FFFFFF"/>
      </a:lt1>
      <a:dk2>
        <a:srgbClr val="3F7EBD"/>
      </a:dk2>
      <a:lt2>
        <a:srgbClr val="66CCFF"/>
      </a:lt2>
      <a:accent1>
        <a:srgbClr val="FFE18D"/>
      </a:accent1>
      <a:accent2>
        <a:srgbClr val="CA5302"/>
      </a:accent2>
      <a:accent3>
        <a:srgbClr val="FFFFFF"/>
      </a:accent3>
      <a:accent4>
        <a:srgbClr val="000000"/>
      </a:accent4>
      <a:accent5>
        <a:srgbClr val="FFEEC5"/>
      </a:accent5>
      <a:accent6>
        <a:srgbClr val="B74A02"/>
      </a:accent6>
      <a:hlink>
        <a:srgbClr val="00A5E0"/>
      </a:hlink>
      <a:folHlink>
        <a:srgbClr val="B9CC00"/>
      </a:folHlink>
    </a:clrScheme>
    <a:fontScheme name="09 MKT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9 MKTG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9 MKTG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9 MKT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Data\Microsoft\Templates\2009 PPT templates\09 MKTG.pot</Template>
  <TotalTime>3457</TotalTime>
  <Words>1430</Words>
  <Application>Microsoft Office PowerPoint</Application>
  <PresentationFormat>On-screen Show (4:3)</PresentationFormat>
  <Paragraphs>382</Paragraphs>
  <Slides>41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09 MKTG</vt:lpstr>
      <vt:lpstr>MARKETING TODAY AND TOMORROW</vt:lpstr>
      <vt:lpstr>Slide 2</vt:lpstr>
      <vt:lpstr>WHAT IS MARKETING? </vt:lpstr>
      <vt:lpstr>Why Study Marketing?</vt:lpstr>
      <vt:lpstr>Businesses DIRECTLY  Involved in Marketing</vt:lpstr>
      <vt:lpstr>Businesses with  MAJOR Marketing Activities</vt:lpstr>
      <vt:lpstr>Businesses with  LIMITED Marketing Role</vt:lpstr>
      <vt:lpstr>What Is Marketing? (p.6)</vt:lpstr>
      <vt:lpstr>9 Marketing Functions</vt:lpstr>
      <vt:lpstr>9 Marketing Functions</vt:lpstr>
      <vt:lpstr>9 Marketing Functions</vt:lpstr>
      <vt:lpstr>Checkpoint ~ Page 9</vt:lpstr>
      <vt:lpstr>Judgment Call ~ Page 8</vt:lpstr>
      <vt:lpstr>Defining Marketing</vt:lpstr>
      <vt:lpstr>BUSINESSES  NEED MARKETING </vt:lpstr>
      <vt:lpstr>Marketing Matters ~ Page 11</vt:lpstr>
      <vt:lpstr>The Need for Marketing</vt:lpstr>
      <vt:lpstr>The Need for Marketing</vt:lpstr>
      <vt:lpstr>The Development of  Marketing in Business</vt:lpstr>
      <vt:lpstr>The Development of  Marketing in Business</vt:lpstr>
      <vt:lpstr>The Functions  of Business</vt:lpstr>
      <vt:lpstr>Production</vt:lpstr>
      <vt:lpstr>Production</vt:lpstr>
      <vt:lpstr>Operations</vt:lpstr>
      <vt:lpstr>Accounting &amp; Finances</vt:lpstr>
      <vt:lpstr>Management</vt:lpstr>
      <vt:lpstr>UNDERSTANDING THE MARKETING CONCEPT</vt:lpstr>
      <vt:lpstr>The Marketing Concept</vt:lpstr>
      <vt:lpstr>Elements of the  Marketing Concept</vt:lpstr>
      <vt:lpstr>Successful Examples</vt:lpstr>
      <vt:lpstr>Consequences of not satisfying customer needs </vt:lpstr>
      <vt:lpstr>Get the Message ~ Page 20</vt:lpstr>
      <vt:lpstr>Implementing the  Marketing Concept</vt:lpstr>
      <vt:lpstr>Implementing the  Marketing Concept</vt:lpstr>
      <vt:lpstr>4 P’s of Marketing</vt:lpstr>
      <vt:lpstr>THE CHANGING ROLE OF MARKETING</vt:lpstr>
      <vt:lpstr>Slide 37</vt:lpstr>
      <vt:lpstr>Improving the Marketing Concept</vt:lpstr>
      <vt:lpstr>Improving the Marketing Concept</vt:lpstr>
      <vt:lpstr>The Changing View of Marketing</vt:lpstr>
      <vt:lpstr>Chapter Review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TODAY AND TOMORROW</dc:title>
  <dc:creator>Sundling, Jessica</dc:creator>
  <cp:lastModifiedBy>jsundlin1</cp:lastModifiedBy>
  <cp:revision>219</cp:revision>
  <dcterms:created xsi:type="dcterms:W3CDTF">2001-11-05T06:59:11Z</dcterms:created>
  <dcterms:modified xsi:type="dcterms:W3CDTF">2012-09-13T11:44:03Z</dcterms:modified>
</cp:coreProperties>
</file>